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bookmarkIdSeed="3">
  <p:sldMasterIdLst>
    <p:sldMasterId id="2147483660" r:id="rId1"/>
  </p:sldMasterIdLst>
  <p:notesMasterIdLst>
    <p:notesMasterId r:id="rId29"/>
  </p:notesMasterIdLst>
  <p:sldIdLst>
    <p:sldId id="256" r:id="rId2"/>
    <p:sldId id="284" r:id="rId3"/>
    <p:sldId id="309" r:id="rId4"/>
    <p:sldId id="310" r:id="rId5"/>
    <p:sldId id="311" r:id="rId6"/>
    <p:sldId id="312" r:id="rId7"/>
    <p:sldId id="313" r:id="rId8"/>
    <p:sldId id="286" r:id="rId9"/>
    <p:sldId id="287" r:id="rId10"/>
    <p:sldId id="315" r:id="rId11"/>
    <p:sldId id="316" r:id="rId12"/>
    <p:sldId id="314" r:id="rId13"/>
    <p:sldId id="288" r:id="rId14"/>
    <p:sldId id="317" r:id="rId15"/>
    <p:sldId id="289" r:id="rId16"/>
    <p:sldId id="290" r:id="rId17"/>
    <p:sldId id="318" r:id="rId18"/>
    <p:sldId id="319" r:id="rId19"/>
    <p:sldId id="320" r:id="rId20"/>
    <p:sldId id="321" r:id="rId21"/>
    <p:sldId id="322" r:id="rId22"/>
    <p:sldId id="323" r:id="rId23"/>
    <p:sldId id="324" r:id="rId24"/>
    <p:sldId id="325" r:id="rId25"/>
    <p:sldId id="326" r:id="rId26"/>
    <p:sldId id="327" r:id="rId27"/>
    <p:sldId id="328" r:id="rId28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ção Padrão" id="{9B0AA93A-C46B-4689-ACE0-7A7E002D5BD1}">
          <p14:sldIdLst>
            <p14:sldId id="256"/>
            <p14:sldId id="284"/>
            <p14:sldId id="309"/>
            <p14:sldId id="310"/>
            <p14:sldId id="311"/>
            <p14:sldId id="312"/>
            <p14:sldId id="313"/>
            <p14:sldId id="286"/>
            <p14:sldId id="287"/>
            <p14:sldId id="315"/>
            <p14:sldId id="316"/>
            <p14:sldId id="314"/>
            <p14:sldId id="288"/>
            <p14:sldId id="317"/>
            <p14:sldId id="289"/>
            <p14:sldId id="290"/>
            <p14:sldId id="318"/>
            <p14:sldId id="319"/>
            <p14:sldId id="320"/>
            <p14:sldId id="321"/>
            <p14:sldId id="322"/>
            <p14:sldId id="323"/>
            <p14:sldId id="324"/>
            <p14:sldId id="325"/>
            <p14:sldId id="326"/>
            <p14:sldId id="327"/>
            <p14:sldId id="328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799B23B-EC83-4686-B30A-512413B5E67A}" styleName="Estilo Claro 3 - Ênfas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1164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1E50CB8-C026-4BF3-8A4D-6AE364678B2A}" type="datetimeFigureOut">
              <a:rPr lang="pt-BR" smtClean="0"/>
              <a:t>23/05/2014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A0B35C9-EBA9-4770-9440-EADEED04FB6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382944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ítulo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22" name="Subtítulo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pt-BR" smtClean="0"/>
              <a:t>Clique para editar o estilo do subtítulo mestre</a:t>
            </a:r>
            <a:endParaRPr kumimoji="0" lang="en-US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ABC194C-B6CB-426F-B2D9-1A1670D5F771}" type="datetime1">
              <a:rPr lang="pt-BR" smtClean="0"/>
              <a:t>23/05/2014</a:t>
            </a:fld>
            <a:endParaRPr lang="pt-BR"/>
          </a:p>
        </p:txBody>
      </p:sp>
      <p:sp>
        <p:nvSpPr>
          <p:cNvPr id="20" name="Espaço Reservado para Rodapé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10" name="Espaço Reservado para Número de Slid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945C3A-330E-475B-8BFD-FA3AD9BEB4AA}" type="slidenum">
              <a:rPr lang="pt-BR" smtClean="0"/>
              <a:t>‹nº›</a:t>
            </a:fld>
            <a:endParaRPr lang="pt-BR"/>
          </a:p>
        </p:txBody>
      </p:sp>
      <p:sp>
        <p:nvSpPr>
          <p:cNvPr id="8" name="Elipse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Elipse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F7577F9-5F95-497D-97BB-155545B41B97}" type="datetime1">
              <a:rPr lang="pt-BR" smtClean="0"/>
              <a:t>23/05/2014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945C3A-330E-475B-8BFD-FA3AD9BEB4AA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B97BB15-871A-4141-9D27-BC4E7C9B75F8}" type="datetime1">
              <a:rPr lang="pt-BR" smtClean="0"/>
              <a:t>23/05/2014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945C3A-330E-475B-8BFD-FA3AD9BEB4AA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E3711CB-043D-4F9B-A7C3-6846B395CD39}" type="datetime1">
              <a:rPr lang="pt-BR" smtClean="0"/>
              <a:t>23/05/2014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945C3A-330E-475B-8BFD-FA3AD9BEB4AA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ângulo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743A93D-31DA-4C91-B419-E872E1135CE1}" type="datetime1">
              <a:rPr lang="pt-BR" smtClean="0"/>
              <a:t>23/05/2014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945C3A-330E-475B-8BFD-FA3AD9BEB4AA}" type="slidenum">
              <a:rPr lang="pt-BR" smtClean="0"/>
              <a:t>‹nº›</a:t>
            </a:fld>
            <a:endParaRPr lang="pt-BR"/>
          </a:p>
        </p:txBody>
      </p:sp>
      <p:sp>
        <p:nvSpPr>
          <p:cNvPr id="10" name="Retângulo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Elipse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Elipse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4E75E7C-FECC-42DF-AE87-7C67804BD93D}" type="datetime1">
              <a:rPr lang="pt-BR" smtClean="0"/>
              <a:t>23/05/2014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945C3A-330E-475B-8BFD-FA3AD9BEB4AA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5" name="Espaço Reservado para Conteúdo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845F8D5-8012-42AB-908D-A759239B8327}" type="datetime1">
              <a:rPr lang="pt-BR" smtClean="0"/>
              <a:t>23/05/2014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945C3A-330E-475B-8BFD-FA3AD9BEB4AA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BB53FBF-DCC9-4D85-88E4-5A8D99FA24A3}" type="datetime1">
              <a:rPr lang="pt-BR" smtClean="0"/>
              <a:t>23/05/2014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945C3A-330E-475B-8BFD-FA3AD9BEB4AA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tângulo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3525BA3-28E7-4BE8-8E97-C23DB6715BF1}" type="datetime1">
              <a:rPr lang="pt-BR" smtClean="0"/>
              <a:t>23/05/2014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945C3A-330E-475B-8BFD-FA3AD9BEB4AA}" type="slidenum">
              <a:rPr lang="pt-BR" smtClean="0"/>
              <a:t>‹nº›</a:t>
            </a:fld>
            <a:endParaRPr lang="pt-BR"/>
          </a:p>
        </p:txBody>
      </p:sp>
      <p:sp>
        <p:nvSpPr>
          <p:cNvPr id="6" name="Retângulo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1F775FE-AFF1-412D-9B73-02CA02E8F2BE}" type="datetime1">
              <a:rPr lang="pt-BR" smtClean="0"/>
              <a:t>23/05/2014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945C3A-330E-475B-8BFD-FA3AD9BEB4AA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6AA3929-34CA-4C80-B345-4ADD8B689CB2}" type="datetime1">
              <a:rPr lang="pt-BR" smtClean="0"/>
              <a:t>23/05/2014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945C3A-330E-475B-8BFD-FA3AD9BEB4AA}" type="slidenum">
              <a:rPr lang="pt-BR" smtClean="0"/>
              <a:t>‹nº›</a:t>
            </a:fld>
            <a:endParaRPr lang="pt-BR"/>
          </a:p>
        </p:txBody>
      </p:sp>
      <p:sp>
        <p:nvSpPr>
          <p:cNvPr id="8" name="Retângulo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pt-BR" smtClean="0"/>
              <a:t>Clique no ícone para adicionar uma imagem</a:t>
            </a:r>
            <a:endParaRPr kumimoji="0" lang="en-US" dirty="0"/>
          </a:p>
        </p:txBody>
      </p:sp>
      <p:sp>
        <p:nvSpPr>
          <p:cNvPr id="9" name="Fluxograma: Processo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Fluxograma: Processo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zza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Elipse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osca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tângulo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Espaço Reservado para Título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9" name="Espaço Reservado para Texto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  <a:p>
            <a:pPr lvl="1" eaLnBrk="1" latinLnBrk="0" hangingPunct="1"/>
            <a:r>
              <a:rPr kumimoji="0" lang="pt-BR" smtClean="0"/>
              <a:t>Segundo nível</a:t>
            </a:r>
          </a:p>
          <a:p>
            <a:pPr lvl="2" eaLnBrk="1" latinLnBrk="0" hangingPunct="1"/>
            <a:r>
              <a:rPr kumimoji="0" lang="pt-BR" smtClean="0"/>
              <a:t>Terceiro nível</a:t>
            </a:r>
          </a:p>
          <a:p>
            <a:pPr lvl="3" eaLnBrk="1" latinLnBrk="0" hangingPunct="1"/>
            <a:r>
              <a:rPr kumimoji="0" lang="pt-BR" smtClean="0"/>
              <a:t>Quarto nível</a:t>
            </a:r>
          </a:p>
          <a:p>
            <a:pPr lvl="4" eaLnBrk="1" latinLnBrk="0" hangingPunct="1"/>
            <a:r>
              <a:rPr kumimoji="0" lang="pt-BR" smtClean="0"/>
              <a:t>Quinto nível</a:t>
            </a:r>
            <a:endParaRPr kumimoji="0" lang="en-US"/>
          </a:p>
        </p:txBody>
      </p:sp>
      <p:sp>
        <p:nvSpPr>
          <p:cNvPr id="24" name="Espaço Reservado para Data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01A11A36-C4ED-4EFB-BCA4-7695F273842A}" type="datetime1">
              <a:rPr lang="pt-BR" smtClean="0"/>
              <a:t>23/05/2014</a:t>
            </a:fld>
            <a:endParaRPr lang="pt-BR"/>
          </a:p>
        </p:txBody>
      </p:sp>
      <p:sp>
        <p:nvSpPr>
          <p:cNvPr id="10" name="Espaço Reservado para Rodapé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pt-BR"/>
          </a:p>
        </p:txBody>
      </p:sp>
      <p:sp>
        <p:nvSpPr>
          <p:cNvPr id="22" name="Espaço Reservado para Número de Slide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72945C3A-330E-475B-8BFD-FA3AD9BEB4AA}" type="slidenum">
              <a:rPr lang="pt-BR" smtClean="0"/>
              <a:t>‹nº›</a:t>
            </a:fld>
            <a:endParaRPr lang="pt-BR"/>
          </a:p>
        </p:txBody>
      </p:sp>
      <p:sp>
        <p:nvSpPr>
          <p:cNvPr id="15" name="Retângulo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432560" y="1124744"/>
            <a:ext cx="7406640" cy="1472184"/>
          </a:xfrm>
        </p:spPr>
        <p:txBody>
          <a:bodyPr>
            <a:normAutofit fontScale="90000"/>
          </a:bodyPr>
          <a:lstStyle/>
          <a:p>
            <a:r>
              <a:rPr lang="pt-BR" b="1" dirty="0">
                <a:effectLst/>
              </a:rPr>
              <a:t>TERMOMETRIA, CALORIMETRIA E TERMODINÂMICA </a:t>
            </a:r>
            <a:r>
              <a:rPr lang="pt-BR" dirty="0" smtClean="0"/>
              <a:t>– Aula 7</a:t>
            </a:r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432560" y="2614910"/>
            <a:ext cx="7406640" cy="1752600"/>
          </a:xfrm>
        </p:spPr>
        <p:txBody>
          <a:bodyPr>
            <a:normAutofit/>
          </a:bodyPr>
          <a:lstStyle/>
          <a:p>
            <a:r>
              <a:rPr lang="pt-BR" sz="2400" dirty="0" smtClean="0"/>
              <a:t>Maria Augusta Constante </a:t>
            </a:r>
            <a:r>
              <a:rPr lang="pt-BR" sz="2400" dirty="0" err="1" smtClean="0"/>
              <a:t>Puget</a:t>
            </a:r>
            <a:r>
              <a:rPr lang="pt-BR" sz="2400" dirty="0" smtClean="0"/>
              <a:t> (</a:t>
            </a:r>
            <a:r>
              <a:rPr lang="pt-BR" sz="2400" dirty="0" err="1" smtClean="0"/>
              <a:t>Magu</a:t>
            </a:r>
            <a:r>
              <a:rPr lang="pt-BR" sz="2400" dirty="0" smtClean="0"/>
              <a:t>)</a:t>
            </a:r>
            <a:endParaRPr lang="pt-BR" sz="2400" dirty="0"/>
          </a:p>
        </p:txBody>
      </p:sp>
    </p:spTree>
    <p:extLst>
      <p:ext uri="{BB962C8B-B14F-4D97-AF65-F5344CB8AC3E}">
        <p14:creationId xmlns:p14="http://schemas.microsoft.com/office/powerpoint/2010/main" val="21796892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42360" y="274638"/>
            <a:ext cx="8466144" cy="850106"/>
          </a:xfrm>
        </p:spPr>
        <p:txBody>
          <a:bodyPr>
            <a:normAutofit/>
          </a:bodyPr>
          <a:lstStyle/>
          <a:p>
            <a:pPr algn="ctr"/>
            <a:r>
              <a:rPr lang="pt-BR" dirty="0" smtClean="0"/>
              <a:t>Primeira Lei da Termodinâmica (2)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45C3A-330E-475B-8BFD-FA3AD9BEB4AA}" type="slidenum">
              <a:rPr lang="pt-BR" smtClean="0"/>
              <a:t>10</a:t>
            </a:fld>
            <a:endParaRPr lang="pt-BR"/>
          </a:p>
        </p:txBody>
      </p:sp>
      <p:sp>
        <p:nvSpPr>
          <p:cNvPr id="5" name="Espaço Reservado para Conteúdo 4"/>
          <p:cNvSpPr>
            <a:spLocks noGrp="1"/>
          </p:cNvSpPr>
          <p:nvPr>
            <p:ph idx="1"/>
          </p:nvPr>
        </p:nvSpPr>
        <p:spPr>
          <a:xfrm>
            <a:off x="1043608" y="1188858"/>
            <a:ext cx="5832648" cy="5051648"/>
          </a:xfrm>
        </p:spPr>
        <p:txBody>
          <a:bodyPr>
            <a:normAutofit/>
          </a:bodyPr>
          <a:lstStyle/>
          <a:p>
            <a:pPr marL="82296" indent="0" algn="ctr">
              <a:buNone/>
            </a:pPr>
            <a:r>
              <a:rPr lang="pt-BR" sz="2400" dirty="0" smtClean="0"/>
              <a:t>Convenções utilizadas:</a:t>
            </a:r>
          </a:p>
          <a:p>
            <a:pPr marL="82296" indent="0" algn="ctr">
              <a:buNone/>
            </a:pPr>
            <a:r>
              <a:rPr lang="pt-BR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Q</a:t>
            </a:r>
          </a:p>
          <a:p>
            <a:pPr marL="82296" indent="0" algn="ctr">
              <a:buNone/>
            </a:pPr>
            <a:endParaRPr lang="pt-BR" sz="2400" dirty="0" smtClean="0"/>
          </a:p>
          <a:p>
            <a:pPr marL="82296" indent="0" algn="ctr">
              <a:buNone/>
            </a:pPr>
            <a:endParaRPr lang="pt-BR" sz="2400" dirty="0"/>
          </a:p>
          <a:p>
            <a:pPr marL="82296" indent="0" algn="ctr">
              <a:buNone/>
            </a:pPr>
            <a:r>
              <a:rPr lang="pt-BR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lackadder ITC" pitchFamily="82" charset="0"/>
              </a:rPr>
              <a:t>T</a:t>
            </a:r>
          </a:p>
          <a:p>
            <a:pPr marL="82296" indent="0" algn="ctr">
              <a:buNone/>
            </a:pPr>
            <a:endParaRPr lang="pt-BR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lackadder ITC" pitchFamily="82" charset="0"/>
            </a:endParaRPr>
          </a:p>
          <a:p>
            <a:pPr marL="82296" indent="0" algn="ctr">
              <a:buNone/>
            </a:pPr>
            <a:endParaRPr lang="pt-BR" sz="2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lackadder ITC" pitchFamily="82" charset="0"/>
            </a:endParaRPr>
          </a:p>
          <a:p>
            <a:pPr marL="82296" indent="0" algn="ctr">
              <a:buNone/>
            </a:pPr>
            <a:endParaRPr lang="pt-BR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lackadder ITC" pitchFamily="82" charset="0"/>
            </a:endParaRPr>
          </a:p>
          <a:p>
            <a:pPr marL="82296" indent="0" algn="ctr">
              <a:buNone/>
            </a:pPr>
            <a:r>
              <a:rPr lang="pt-BR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Symbol"/>
              </a:rPr>
              <a:t></a:t>
            </a:r>
            <a:r>
              <a:rPr lang="pt-BR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Symbol"/>
              </a:rPr>
              <a:t>U</a:t>
            </a:r>
            <a:endParaRPr lang="pt-BR" sz="2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lackadder ITC" pitchFamily="82" charset="0"/>
            </a:endParaRPr>
          </a:p>
          <a:p>
            <a:pPr marL="82296" indent="0" algn="ctr">
              <a:buNone/>
            </a:pPr>
            <a:endParaRPr lang="pt-BR" sz="2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82296" indent="0" algn="just">
              <a:buNone/>
            </a:pPr>
            <a:endParaRPr lang="pt-BR" sz="2400" dirty="0"/>
          </a:p>
        </p:txBody>
      </p:sp>
      <p:grpSp>
        <p:nvGrpSpPr>
          <p:cNvPr id="30" name="Grupo 29"/>
          <p:cNvGrpSpPr/>
          <p:nvPr/>
        </p:nvGrpSpPr>
        <p:grpSpPr>
          <a:xfrm>
            <a:off x="7164288" y="2861880"/>
            <a:ext cx="1368152" cy="1608886"/>
            <a:chOff x="7397640" y="1268760"/>
            <a:chExt cx="1368152" cy="1608886"/>
          </a:xfrm>
        </p:grpSpPr>
        <p:grpSp>
          <p:nvGrpSpPr>
            <p:cNvPr id="31" name="Grupo 30"/>
            <p:cNvGrpSpPr/>
            <p:nvPr/>
          </p:nvGrpSpPr>
          <p:grpSpPr>
            <a:xfrm>
              <a:off x="7397640" y="1268760"/>
              <a:ext cx="1368152" cy="1608886"/>
              <a:chOff x="7245240" y="1372300"/>
              <a:chExt cx="1368152" cy="1608886"/>
            </a:xfrm>
          </p:grpSpPr>
          <p:grpSp>
            <p:nvGrpSpPr>
              <p:cNvPr id="35" name="Grupo 34"/>
              <p:cNvGrpSpPr/>
              <p:nvPr/>
            </p:nvGrpSpPr>
            <p:grpSpPr>
              <a:xfrm>
                <a:off x="7245240" y="1372300"/>
                <a:ext cx="1368152" cy="1608886"/>
                <a:chOff x="7245240" y="1388066"/>
                <a:chExt cx="1368152" cy="1608886"/>
              </a:xfrm>
            </p:grpSpPr>
            <p:sp>
              <p:nvSpPr>
                <p:cNvPr id="37" name="Retângulo 36"/>
                <p:cNvSpPr/>
                <p:nvPr/>
              </p:nvSpPr>
              <p:spPr>
                <a:xfrm>
                  <a:off x="7308304" y="1484784"/>
                  <a:ext cx="1224136" cy="1512168"/>
                </a:xfrm>
                <a:prstGeom prst="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pt-BR"/>
                </a:p>
              </p:txBody>
            </p:sp>
            <p:sp>
              <p:nvSpPr>
                <p:cNvPr id="38" name="Retângulo 37"/>
                <p:cNvSpPr/>
                <p:nvPr/>
              </p:nvSpPr>
              <p:spPr>
                <a:xfrm>
                  <a:off x="7245240" y="1388066"/>
                  <a:ext cx="1368152" cy="144016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pt-BR"/>
                </a:p>
              </p:txBody>
            </p:sp>
            <p:sp>
              <p:nvSpPr>
                <p:cNvPr id="39" name="Retângulo 38"/>
                <p:cNvSpPr/>
                <p:nvPr/>
              </p:nvSpPr>
              <p:spPr>
                <a:xfrm>
                  <a:off x="7308304" y="1997784"/>
                  <a:ext cx="1224136" cy="45719"/>
                </a:xfrm>
                <a:prstGeom prst="rec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pt-BR"/>
                </a:p>
              </p:txBody>
            </p:sp>
          </p:grpSp>
          <p:sp>
            <p:nvSpPr>
              <p:cNvPr id="36" name="Retângulo 35"/>
              <p:cNvSpPr/>
              <p:nvPr/>
            </p:nvSpPr>
            <p:spPr>
              <a:xfrm>
                <a:off x="7339836" y="2029316"/>
                <a:ext cx="1170000" cy="936104"/>
              </a:xfrm>
              <a:prstGeom prst="rect">
                <a:avLst/>
              </a:prstGeom>
              <a:solidFill>
                <a:schemeClr val="accent2">
                  <a:lumMod val="40000"/>
                  <a:lumOff val="6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pt-BR" dirty="0">
                    <a:solidFill>
                      <a:schemeClr val="tx1"/>
                    </a:solidFill>
                    <a:sym typeface="Symbol"/>
                  </a:rPr>
                  <a:t></a:t>
                </a:r>
                <a:r>
                  <a:rPr lang="pt-BR" dirty="0" smtClean="0">
                    <a:solidFill>
                      <a:schemeClr val="tx1"/>
                    </a:solidFill>
                    <a:sym typeface="Symbol"/>
                  </a:rPr>
                  <a:t>U = 17 J</a:t>
                </a:r>
                <a:endParaRPr lang="pt-BR" dirty="0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32" name="Grupo 31"/>
            <p:cNvGrpSpPr/>
            <p:nvPr/>
          </p:nvGrpSpPr>
          <p:grpSpPr>
            <a:xfrm>
              <a:off x="7969652" y="1458409"/>
              <a:ext cx="207360" cy="418404"/>
              <a:chOff x="8133766" y="548680"/>
              <a:chExt cx="207360" cy="418404"/>
            </a:xfrm>
          </p:grpSpPr>
          <p:sp>
            <p:nvSpPr>
              <p:cNvPr id="33" name="Retângulo 32"/>
              <p:cNvSpPr/>
              <p:nvPr/>
            </p:nvSpPr>
            <p:spPr>
              <a:xfrm>
                <a:off x="8133766" y="679052"/>
                <a:ext cx="207360" cy="288032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34" name="Elipse 33"/>
              <p:cNvSpPr/>
              <p:nvPr/>
            </p:nvSpPr>
            <p:spPr>
              <a:xfrm>
                <a:off x="8181064" y="548680"/>
                <a:ext cx="108000" cy="108000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</p:grpSp>
      <p:sp>
        <p:nvSpPr>
          <p:cNvPr id="3" name="Seta para cima 2"/>
          <p:cNvSpPr/>
          <p:nvPr/>
        </p:nvSpPr>
        <p:spPr>
          <a:xfrm>
            <a:off x="7670137" y="4221088"/>
            <a:ext cx="316794" cy="792088"/>
          </a:xfrm>
          <a:prstGeom prst="upArrow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6" name="CaixaDeTexto 5"/>
          <p:cNvSpPr txBox="1"/>
          <p:nvPr/>
        </p:nvSpPr>
        <p:spPr>
          <a:xfrm>
            <a:off x="7891598" y="4675117"/>
            <a:ext cx="9909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Q = 20 J</a:t>
            </a:r>
            <a:endParaRPr lang="pt-BR" dirty="0"/>
          </a:p>
        </p:txBody>
      </p:sp>
      <p:sp>
        <p:nvSpPr>
          <p:cNvPr id="40" name="CaixaDeTexto 39"/>
          <p:cNvSpPr txBox="1"/>
          <p:nvPr/>
        </p:nvSpPr>
        <p:spPr>
          <a:xfrm>
            <a:off x="7848364" y="2682197"/>
            <a:ext cx="8114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>
                <a:latin typeface="Blackadder ITC" pitchFamily="82" charset="0"/>
              </a:rPr>
              <a:t>T</a:t>
            </a:r>
            <a:r>
              <a:rPr lang="pt-BR" dirty="0" smtClean="0"/>
              <a:t> = 3 J</a:t>
            </a:r>
            <a:endParaRPr lang="pt-BR" dirty="0"/>
          </a:p>
        </p:txBody>
      </p:sp>
      <p:graphicFrame>
        <p:nvGraphicFramePr>
          <p:cNvPr id="7" name="Tabela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30242437"/>
              </p:ext>
            </p:extLst>
          </p:nvPr>
        </p:nvGraphicFramePr>
        <p:xfrm>
          <a:off x="1547664" y="2120200"/>
          <a:ext cx="5234364" cy="741680"/>
        </p:xfrm>
        <a:graphic>
          <a:graphicData uri="http://schemas.openxmlformats.org/drawingml/2006/table">
            <a:tbl>
              <a:tblPr firstRow="1" bandRow="1"/>
              <a:tblGrid>
                <a:gridCol w="1129908"/>
                <a:gridCol w="4104456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Q &gt; 0</a:t>
                      </a:r>
                      <a:endParaRPr lang="pt-BR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Calor entra no sistema.</a:t>
                      </a:r>
                      <a:endParaRPr lang="pt-BR" b="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Q &lt; 0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Calor sai do sistema.</a:t>
                      </a:r>
                      <a:endParaRPr lang="pt-BR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8" name="Tabela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05195024"/>
              </p:ext>
            </p:extLst>
          </p:nvPr>
        </p:nvGraphicFramePr>
        <p:xfrm>
          <a:off x="1547664" y="3346170"/>
          <a:ext cx="5256584" cy="1280160"/>
        </p:xfrm>
        <a:graphic>
          <a:graphicData uri="http://schemas.openxmlformats.org/drawingml/2006/table">
            <a:tbl>
              <a:tblPr firstRow="1" bandRow="1"/>
              <a:tblGrid>
                <a:gridCol w="1065524"/>
                <a:gridCol w="419106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sz="1800" dirty="0" smtClean="0">
                          <a:latin typeface="Blackadder ITC" pitchFamily="82" charset="0"/>
                        </a:rPr>
                        <a:t>T </a:t>
                      </a:r>
                      <a:r>
                        <a:rPr lang="pt-BR" dirty="0" smtClean="0"/>
                        <a:t> &gt; 0</a:t>
                      </a:r>
                      <a:endParaRPr lang="pt-BR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pt-BR" dirty="0" smtClean="0"/>
                        <a:t>Volume aumenta e o sistema cede energia </a:t>
                      </a:r>
                    </a:p>
                    <a:p>
                      <a:r>
                        <a:rPr lang="pt-BR" b="0" dirty="0" smtClean="0"/>
                        <a:t>mecânica</a:t>
                      </a:r>
                      <a:r>
                        <a:rPr lang="pt-BR" b="0" baseline="0" dirty="0" smtClean="0"/>
                        <a:t> (expansão).</a:t>
                      </a:r>
                      <a:endParaRPr lang="pt-BR" b="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sz="1800" dirty="0" smtClean="0">
                          <a:latin typeface="Blackadder ITC" pitchFamily="82" charset="0"/>
                        </a:rPr>
                        <a:t>T </a:t>
                      </a:r>
                      <a:r>
                        <a:rPr lang="pt-BR" dirty="0" smtClean="0"/>
                        <a:t> &lt; 0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pt-BR" dirty="0" smtClean="0"/>
                        <a:t>Volume diminui e o sistema recebe energia </a:t>
                      </a:r>
                      <a:r>
                        <a:rPr lang="pt-BR" b="0" dirty="0" smtClean="0"/>
                        <a:t>mecânica (compressão).</a:t>
                      </a:r>
                      <a:endParaRPr lang="pt-BR" b="0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9" name="Tabel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72078569"/>
              </p:ext>
            </p:extLst>
          </p:nvPr>
        </p:nvGraphicFramePr>
        <p:xfrm>
          <a:off x="1550307" y="5229200"/>
          <a:ext cx="5181934" cy="741680"/>
        </p:xfrm>
        <a:graphic>
          <a:graphicData uri="http://schemas.openxmlformats.org/drawingml/2006/table">
            <a:tbl>
              <a:tblPr firstRow="1" bandRow="1"/>
              <a:tblGrid>
                <a:gridCol w="1077477"/>
                <a:gridCol w="4104457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sz="1800" dirty="0" smtClean="0">
                          <a:sym typeface="Symbol"/>
                        </a:rPr>
                        <a:t>U &gt; 0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Temperatura aumenta.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sz="1800" dirty="0" smtClean="0">
                          <a:sym typeface="Symbol"/>
                        </a:rPr>
                        <a:t>U &lt; 0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Temperatura diminui.</a:t>
                      </a:r>
                      <a:endParaRPr lang="pt-BR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883704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42360" y="274638"/>
            <a:ext cx="8466144" cy="850106"/>
          </a:xfrm>
        </p:spPr>
        <p:txBody>
          <a:bodyPr>
            <a:normAutofit/>
          </a:bodyPr>
          <a:lstStyle/>
          <a:p>
            <a:pPr algn="ctr"/>
            <a:r>
              <a:rPr lang="pt-BR" dirty="0" smtClean="0"/>
              <a:t>Primeira Lei da Termodinâmica (3)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45C3A-330E-475B-8BFD-FA3AD9BEB4AA}" type="slidenum">
              <a:rPr lang="pt-BR" smtClean="0"/>
              <a:t>11</a:t>
            </a:fld>
            <a:endParaRPr lang="pt-BR"/>
          </a:p>
        </p:txBody>
      </p:sp>
      <p:sp>
        <p:nvSpPr>
          <p:cNvPr id="5" name="Espaço Reservado para Conteúdo 4"/>
          <p:cNvSpPr>
            <a:spLocks noGrp="1"/>
          </p:cNvSpPr>
          <p:nvPr>
            <p:ph idx="1"/>
          </p:nvPr>
        </p:nvSpPr>
        <p:spPr>
          <a:xfrm>
            <a:off x="1043608" y="1188858"/>
            <a:ext cx="7776864" cy="5051648"/>
          </a:xfrm>
        </p:spPr>
        <p:txBody>
          <a:bodyPr>
            <a:normAutofit/>
          </a:bodyPr>
          <a:lstStyle/>
          <a:p>
            <a:pPr algn="just"/>
            <a:r>
              <a:rPr lang="pt-BR" dirty="0" smtClean="0"/>
              <a:t>A </a:t>
            </a:r>
            <a:r>
              <a:rPr lang="pt-BR" b="1" dirty="0" smtClean="0"/>
              <a:t>Primeira Lei da Termodinâmica</a:t>
            </a:r>
            <a:r>
              <a:rPr lang="pt-BR" dirty="0" smtClean="0"/>
              <a:t> é uma reafirmação do </a:t>
            </a:r>
            <a:r>
              <a:rPr lang="pt-BR" b="1" dirty="0" smtClean="0"/>
              <a:t>Princípio da Conservação de Energia</a:t>
            </a:r>
            <a:r>
              <a:rPr lang="pt-BR" dirty="0" smtClean="0"/>
              <a:t> e, embora tenha sido estabelecida tomando-se como ponto de partida a transformação de um gás, é válida para qualquer processo natural que envolva trocas energéticas.</a:t>
            </a:r>
          </a:p>
          <a:p>
            <a:pPr marL="82296" indent="0" algn="just">
              <a:buNone/>
            </a:pPr>
            <a:endParaRPr lang="pt-BR" sz="2400" dirty="0"/>
          </a:p>
        </p:txBody>
      </p:sp>
    </p:spTree>
    <p:extLst>
      <p:ext uri="{BB962C8B-B14F-4D97-AF65-F5344CB8AC3E}">
        <p14:creationId xmlns:p14="http://schemas.microsoft.com/office/powerpoint/2010/main" val="21528778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42360" y="274638"/>
            <a:ext cx="8466144" cy="850106"/>
          </a:xfrm>
        </p:spPr>
        <p:txBody>
          <a:bodyPr>
            <a:normAutofit/>
          </a:bodyPr>
          <a:lstStyle/>
          <a:p>
            <a:pPr algn="ctr"/>
            <a:r>
              <a:rPr lang="pt-BR" dirty="0" smtClean="0"/>
              <a:t>Transformação Isotérmica (1)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45C3A-330E-475B-8BFD-FA3AD9BEB4AA}" type="slidenum">
              <a:rPr lang="pt-BR" smtClean="0"/>
              <a:t>12</a:t>
            </a:fld>
            <a:endParaRPr lang="pt-BR"/>
          </a:p>
        </p:txBody>
      </p:sp>
      <p:sp>
        <p:nvSpPr>
          <p:cNvPr id="5" name="Espaço Reservado para Conteúdo 4"/>
          <p:cNvSpPr>
            <a:spLocks noGrp="1"/>
          </p:cNvSpPr>
          <p:nvPr>
            <p:ph idx="1"/>
          </p:nvPr>
        </p:nvSpPr>
        <p:spPr>
          <a:xfrm>
            <a:off x="1043608" y="1473696"/>
            <a:ext cx="7560840" cy="5051648"/>
          </a:xfrm>
        </p:spPr>
        <p:txBody>
          <a:bodyPr>
            <a:normAutofit/>
          </a:bodyPr>
          <a:lstStyle/>
          <a:p>
            <a:pPr algn="just"/>
            <a:endParaRPr lang="pt-BR" sz="2800" dirty="0" smtClean="0"/>
          </a:p>
          <a:p>
            <a:pPr algn="just"/>
            <a:endParaRPr lang="pt-BR" sz="2800" dirty="0"/>
          </a:p>
          <a:p>
            <a:pPr algn="just"/>
            <a:endParaRPr lang="pt-BR" sz="2800" dirty="0" smtClean="0"/>
          </a:p>
          <a:p>
            <a:pPr algn="just"/>
            <a:endParaRPr lang="pt-BR" sz="2800" dirty="0"/>
          </a:p>
          <a:p>
            <a:pPr algn="just"/>
            <a:endParaRPr lang="pt-BR" sz="2800" dirty="0" smtClean="0"/>
          </a:p>
          <a:p>
            <a:pPr algn="just"/>
            <a:endParaRPr lang="pt-BR" sz="2800" dirty="0"/>
          </a:p>
          <a:p>
            <a:pPr algn="just"/>
            <a:endParaRPr lang="pt-BR" sz="2800" dirty="0" smtClean="0"/>
          </a:p>
          <a:p>
            <a:pPr algn="just"/>
            <a:endParaRPr lang="pt-BR" sz="2800" dirty="0"/>
          </a:p>
          <a:p>
            <a:pPr algn="just"/>
            <a:r>
              <a:rPr lang="pt-BR" sz="2400" dirty="0" smtClean="0"/>
              <a:t>Note-se que, no processo isotérmico, não há variação de temperatura, mas há troca de calor.</a:t>
            </a:r>
            <a:endParaRPr lang="pt-BR" sz="2400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60489" y="1412776"/>
            <a:ext cx="5507855" cy="26995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CaixaDeTexto 2"/>
          <p:cNvSpPr txBox="1"/>
          <p:nvPr/>
        </p:nvSpPr>
        <p:spPr>
          <a:xfrm>
            <a:off x="611560" y="4293096"/>
            <a:ext cx="8368573" cy="830997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pPr algn="just"/>
            <a:r>
              <a:rPr lang="pt-BR" sz="2400" dirty="0" smtClean="0"/>
              <a:t>Numa transformação isotérmica, o calor trocado pelo gás com </a:t>
            </a:r>
          </a:p>
          <a:p>
            <a:r>
              <a:rPr lang="pt-BR" sz="2400" dirty="0" smtClean="0"/>
              <a:t>o meio exterior é igual ao trabalho realizado no mesmo processo.</a:t>
            </a:r>
            <a:endParaRPr lang="pt-BR" sz="2400" dirty="0"/>
          </a:p>
        </p:txBody>
      </p:sp>
    </p:spTree>
    <p:extLst>
      <p:ext uri="{BB962C8B-B14F-4D97-AF65-F5344CB8AC3E}">
        <p14:creationId xmlns:p14="http://schemas.microsoft.com/office/powerpoint/2010/main" val="38141462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42360" y="274638"/>
            <a:ext cx="8466144" cy="850106"/>
          </a:xfrm>
        </p:spPr>
        <p:txBody>
          <a:bodyPr>
            <a:normAutofit/>
          </a:bodyPr>
          <a:lstStyle/>
          <a:p>
            <a:pPr algn="ctr"/>
            <a:r>
              <a:rPr lang="pt-BR" dirty="0" smtClean="0"/>
              <a:t>Transformação Isobárica (</a:t>
            </a:r>
            <a:r>
              <a:rPr lang="pt-BR" dirty="0"/>
              <a:t>1</a:t>
            </a:r>
            <a:r>
              <a:rPr lang="pt-BR" dirty="0" smtClean="0"/>
              <a:t>)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45C3A-330E-475B-8BFD-FA3AD9BEB4AA}" type="slidenum">
              <a:rPr lang="pt-BR" smtClean="0"/>
              <a:t>13</a:t>
            </a:fld>
            <a:endParaRPr lang="pt-BR"/>
          </a:p>
        </p:txBody>
      </p:sp>
      <p:sp>
        <p:nvSpPr>
          <p:cNvPr id="5" name="Espaço Reservado para Conteúdo 4"/>
          <p:cNvSpPr>
            <a:spLocks noGrp="1"/>
          </p:cNvSpPr>
          <p:nvPr>
            <p:ph idx="1"/>
          </p:nvPr>
        </p:nvSpPr>
        <p:spPr>
          <a:xfrm>
            <a:off x="1043608" y="1473696"/>
            <a:ext cx="7704856" cy="5051648"/>
          </a:xfrm>
        </p:spPr>
        <p:txBody>
          <a:bodyPr>
            <a:normAutofit/>
          </a:bodyPr>
          <a:lstStyle/>
          <a:p>
            <a:pPr algn="just"/>
            <a:endParaRPr lang="pt-BR" sz="2800" dirty="0" smtClean="0"/>
          </a:p>
          <a:p>
            <a:pPr algn="just"/>
            <a:endParaRPr lang="pt-BR" sz="2800" dirty="0"/>
          </a:p>
          <a:p>
            <a:pPr algn="just"/>
            <a:endParaRPr lang="pt-BR" sz="2800" dirty="0" smtClean="0"/>
          </a:p>
          <a:p>
            <a:pPr algn="just"/>
            <a:endParaRPr lang="pt-BR" sz="2800" dirty="0"/>
          </a:p>
          <a:p>
            <a:pPr marL="82296" indent="0" algn="just">
              <a:buNone/>
            </a:pPr>
            <a:endParaRPr lang="pt-BR" sz="2800" dirty="0" smtClean="0"/>
          </a:p>
          <a:p>
            <a:pPr marL="82296" indent="0" algn="just">
              <a:buNone/>
            </a:pPr>
            <a:r>
              <a:rPr lang="pt-BR" sz="2800" dirty="0" smtClean="0"/>
              <a:t>onde:</a:t>
            </a:r>
          </a:p>
          <a:p>
            <a:pPr marL="82296" indent="0" algn="just">
              <a:buNone/>
            </a:pPr>
            <a:r>
              <a:rPr lang="pt-BR" sz="2800" dirty="0" err="1" smtClean="0"/>
              <a:t>c</a:t>
            </a:r>
            <a:r>
              <a:rPr lang="pt-BR" sz="2800" baseline="-25000" dirty="0" err="1" smtClean="0"/>
              <a:t>P</a:t>
            </a:r>
            <a:r>
              <a:rPr lang="pt-BR" sz="2800" dirty="0" smtClean="0"/>
              <a:t> = Calor específico à pressão constante.</a:t>
            </a:r>
          </a:p>
          <a:p>
            <a:pPr marL="82296" indent="0" algn="just">
              <a:buNone/>
            </a:pPr>
            <a:r>
              <a:rPr lang="pt-BR" sz="2800" dirty="0" smtClean="0"/>
              <a:t>C</a:t>
            </a:r>
            <a:r>
              <a:rPr lang="pt-BR" sz="2800" baseline="-25000" dirty="0" smtClean="0"/>
              <a:t>P</a:t>
            </a:r>
            <a:r>
              <a:rPr lang="pt-BR" sz="2800" dirty="0" smtClean="0"/>
              <a:t>= Calor molar à pressão constante.</a:t>
            </a:r>
          </a:p>
          <a:p>
            <a:pPr marL="82296" indent="0" algn="ctr">
              <a:buNone/>
            </a:pPr>
            <a:r>
              <a:rPr lang="pt-BR" sz="2800" dirty="0" err="1" smtClean="0"/>
              <a:t>M.c</a:t>
            </a:r>
            <a:r>
              <a:rPr lang="pt-BR" sz="2800" baseline="-25000" dirty="0" err="1" smtClean="0"/>
              <a:t>P</a:t>
            </a:r>
            <a:r>
              <a:rPr lang="pt-BR" sz="2800" dirty="0" smtClean="0"/>
              <a:t> = C</a:t>
            </a:r>
            <a:r>
              <a:rPr lang="pt-BR" sz="2800" baseline="-25000" dirty="0" smtClean="0"/>
              <a:t>P</a:t>
            </a:r>
            <a:endParaRPr lang="pt-BR" sz="2800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6375" y="1370178"/>
            <a:ext cx="6840041" cy="24413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516222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42360" y="274638"/>
            <a:ext cx="8466144" cy="850106"/>
          </a:xfrm>
        </p:spPr>
        <p:txBody>
          <a:bodyPr>
            <a:normAutofit/>
          </a:bodyPr>
          <a:lstStyle/>
          <a:p>
            <a:pPr algn="ctr"/>
            <a:r>
              <a:rPr lang="pt-BR" dirty="0" smtClean="0"/>
              <a:t>Transformação Isobárica (2)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45C3A-330E-475B-8BFD-FA3AD9BEB4AA}" type="slidenum">
              <a:rPr lang="pt-BR" smtClean="0"/>
              <a:t>14</a:t>
            </a:fld>
            <a:endParaRPr lang="pt-BR"/>
          </a:p>
        </p:txBody>
      </p:sp>
      <p:sp>
        <p:nvSpPr>
          <p:cNvPr id="5" name="Espaço Reservado para Conteúdo 4"/>
          <p:cNvSpPr>
            <a:spLocks noGrp="1"/>
          </p:cNvSpPr>
          <p:nvPr>
            <p:ph idx="1"/>
          </p:nvPr>
        </p:nvSpPr>
        <p:spPr>
          <a:xfrm>
            <a:off x="1043608" y="1473696"/>
            <a:ext cx="7704856" cy="5051648"/>
          </a:xfrm>
        </p:spPr>
        <p:txBody>
          <a:bodyPr>
            <a:normAutofit/>
          </a:bodyPr>
          <a:lstStyle/>
          <a:p>
            <a:pPr algn="just"/>
            <a:r>
              <a:rPr lang="pt-BR" sz="2800" dirty="0" smtClean="0"/>
              <a:t>No processo isobárico, o volume é diretamente proporcional à temperatura, isto é:</a:t>
            </a:r>
          </a:p>
          <a:p>
            <a:pPr marL="82296" indent="0" algn="ctr">
              <a:buNone/>
            </a:pPr>
            <a:r>
              <a:rPr lang="pt-BR" sz="2800" dirty="0" smtClean="0"/>
              <a:t>V </a:t>
            </a:r>
            <a:r>
              <a:rPr lang="pt-BR" sz="2800" dirty="0" smtClean="0">
                <a:sym typeface="Symbol"/>
              </a:rPr>
              <a:t> T</a:t>
            </a:r>
          </a:p>
          <a:p>
            <a:pPr algn="just"/>
            <a:r>
              <a:rPr lang="pt-BR" sz="2800" dirty="0" smtClean="0">
                <a:sym typeface="Symbol"/>
              </a:rPr>
              <a:t>Assim, numa expansão isobárica, o volume e a temperatura aumentam. Portanto, a energia interna aumenta:</a:t>
            </a:r>
          </a:p>
          <a:p>
            <a:pPr marL="82296" indent="0" algn="ctr">
              <a:buNone/>
            </a:pPr>
            <a:r>
              <a:rPr lang="pt-BR" sz="2800" dirty="0" smtClean="0">
                <a:sym typeface="Symbol"/>
              </a:rPr>
              <a:t>U &gt; 0</a:t>
            </a:r>
          </a:p>
          <a:p>
            <a:pPr algn="just"/>
            <a:endParaRPr lang="pt-BR" sz="2800" dirty="0">
              <a:sym typeface="Symbol"/>
            </a:endParaRPr>
          </a:p>
          <a:p>
            <a:pPr algn="just"/>
            <a:r>
              <a:rPr lang="pt-BR" sz="2800" dirty="0" smtClean="0">
                <a:sym typeface="Symbol"/>
              </a:rPr>
              <a:t>Como </a:t>
            </a:r>
            <a:r>
              <a:rPr lang="pt-BR" sz="2800" dirty="0">
                <a:sym typeface="Symbol"/>
              </a:rPr>
              <a:t></a:t>
            </a:r>
            <a:r>
              <a:rPr lang="pt-BR" sz="2800" dirty="0" smtClean="0">
                <a:sym typeface="Symbol"/>
              </a:rPr>
              <a:t>U = </a:t>
            </a:r>
            <a:r>
              <a:rPr lang="pt-BR" sz="2800" dirty="0">
                <a:sym typeface="Symbol"/>
              </a:rPr>
              <a:t>Q </a:t>
            </a:r>
            <a:r>
              <a:rPr lang="pt-BR" sz="2800" dirty="0" smtClean="0">
                <a:sym typeface="Symbol"/>
              </a:rPr>
              <a:t>– </a:t>
            </a:r>
            <a:r>
              <a:rPr lang="pt-BR" sz="2800" dirty="0" smtClean="0">
                <a:latin typeface="Blackadder ITC" pitchFamily="82" charset="0"/>
              </a:rPr>
              <a:t>T</a:t>
            </a:r>
            <a:r>
              <a:rPr lang="pt-BR" sz="2800" dirty="0"/>
              <a:t> </a:t>
            </a:r>
            <a:r>
              <a:rPr lang="pt-BR" sz="2800" dirty="0" smtClean="0"/>
              <a:t>  =&gt;  Q &gt; </a:t>
            </a:r>
            <a:r>
              <a:rPr lang="pt-BR" sz="2800" dirty="0" smtClean="0">
                <a:latin typeface="Blackadder ITC" pitchFamily="82" charset="0"/>
              </a:rPr>
              <a:t>T.</a:t>
            </a:r>
          </a:p>
          <a:p>
            <a:pPr algn="just"/>
            <a:endParaRPr lang="pt-BR" sz="2800" dirty="0"/>
          </a:p>
        </p:txBody>
      </p:sp>
      <p:sp>
        <p:nvSpPr>
          <p:cNvPr id="6" name="CaixaDeTexto 5"/>
          <p:cNvSpPr txBox="1"/>
          <p:nvPr/>
        </p:nvSpPr>
        <p:spPr>
          <a:xfrm>
            <a:off x="1355158" y="5832552"/>
            <a:ext cx="7393306" cy="830997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pPr algn="just"/>
            <a:r>
              <a:rPr lang="pt-BR" sz="2400" dirty="0" smtClean="0"/>
              <a:t>Numa expansão isobárica, a quantidade de calor recebida </a:t>
            </a:r>
          </a:p>
          <a:p>
            <a:pPr algn="just"/>
            <a:r>
              <a:rPr lang="pt-BR" sz="2400" dirty="0" smtClean="0"/>
              <a:t>pelo gás é maior que o trabalho realizado.</a:t>
            </a:r>
            <a:endParaRPr lang="pt-BR" sz="2400" dirty="0"/>
          </a:p>
        </p:txBody>
      </p:sp>
    </p:spTree>
    <p:extLst>
      <p:ext uri="{BB962C8B-B14F-4D97-AF65-F5344CB8AC3E}">
        <p14:creationId xmlns:p14="http://schemas.microsoft.com/office/powerpoint/2010/main" val="9310765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42360" y="274638"/>
            <a:ext cx="8466144" cy="850106"/>
          </a:xfrm>
        </p:spPr>
        <p:txBody>
          <a:bodyPr>
            <a:normAutofit/>
          </a:bodyPr>
          <a:lstStyle/>
          <a:p>
            <a:pPr algn="ctr"/>
            <a:r>
              <a:rPr lang="pt-BR" dirty="0" smtClean="0"/>
              <a:t>Transformação </a:t>
            </a:r>
            <a:r>
              <a:rPr lang="pt-BR" dirty="0" err="1" smtClean="0"/>
              <a:t>Isocórica</a:t>
            </a:r>
            <a:r>
              <a:rPr lang="pt-BR" dirty="0" smtClean="0"/>
              <a:t> (</a:t>
            </a:r>
            <a:r>
              <a:rPr lang="pt-BR" dirty="0"/>
              <a:t>1</a:t>
            </a:r>
            <a:r>
              <a:rPr lang="pt-BR" dirty="0" smtClean="0"/>
              <a:t>)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45C3A-330E-475B-8BFD-FA3AD9BEB4AA}" type="slidenum">
              <a:rPr lang="pt-BR" smtClean="0"/>
              <a:t>15</a:t>
            </a:fld>
            <a:endParaRPr lang="pt-BR"/>
          </a:p>
        </p:txBody>
      </p:sp>
      <p:sp>
        <p:nvSpPr>
          <p:cNvPr id="5" name="Espaço Reservado para Conteúdo 4"/>
          <p:cNvSpPr>
            <a:spLocks noGrp="1"/>
          </p:cNvSpPr>
          <p:nvPr>
            <p:ph idx="1"/>
          </p:nvPr>
        </p:nvSpPr>
        <p:spPr>
          <a:xfrm>
            <a:off x="1043608" y="1473696"/>
            <a:ext cx="7704856" cy="5051648"/>
          </a:xfrm>
        </p:spPr>
        <p:txBody>
          <a:bodyPr>
            <a:normAutofit/>
          </a:bodyPr>
          <a:lstStyle/>
          <a:p>
            <a:pPr algn="just"/>
            <a:endParaRPr lang="pt-BR" sz="2800" dirty="0" smtClean="0"/>
          </a:p>
          <a:p>
            <a:pPr algn="just"/>
            <a:endParaRPr lang="pt-BR" sz="2800" dirty="0"/>
          </a:p>
          <a:p>
            <a:pPr algn="just"/>
            <a:endParaRPr lang="pt-BR" sz="2800" dirty="0" smtClean="0"/>
          </a:p>
          <a:p>
            <a:pPr marL="82296" indent="0" algn="just">
              <a:buNone/>
            </a:pPr>
            <a:endParaRPr lang="pt-BR" sz="2800" dirty="0" smtClean="0"/>
          </a:p>
          <a:p>
            <a:pPr marL="82296" indent="0" algn="just">
              <a:buNone/>
            </a:pPr>
            <a:r>
              <a:rPr lang="pt-BR" sz="2800" dirty="0" smtClean="0"/>
              <a:t>onde</a:t>
            </a:r>
            <a:r>
              <a:rPr lang="pt-BR" sz="2800" dirty="0"/>
              <a:t>:</a:t>
            </a:r>
          </a:p>
          <a:p>
            <a:pPr marL="82296" indent="0" algn="just">
              <a:buNone/>
            </a:pPr>
            <a:r>
              <a:rPr lang="pt-BR" sz="2800" dirty="0" err="1" smtClean="0"/>
              <a:t>c</a:t>
            </a:r>
            <a:r>
              <a:rPr lang="pt-BR" sz="2800" baseline="-25000" dirty="0" err="1" smtClean="0"/>
              <a:t>V</a:t>
            </a:r>
            <a:r>
              <a:rPr lang="pt-BR" sz="2800" dirty="0" smtClean="0"/>
              <a:t> </a:t>
            </a:r>
            <a:r>
              <a:rPr lang="pt-BR" sz="2800" dirty="0"/>
              <a:t>= Calor específico a </a:t>
            </a:r>
            <a:r>
              <a:rPr lang="pt-BR" sz="2800" dirty="0" smtClean="0"/>
              <a:t>volume constante</a:t>
            </a:r>
            <a:r>
              <a:rPr lang="pt-BR" sz="2800" dirty="0"/>
              <a:t>.</a:t>
            </a:r>
          </a:p>
          <a:p>
            <a:pPr marL="82296" indent="0" algn="just">
              <a:buNone/>
            </a:pPr>
            <a:r>
              <a:rPr lang="pt-BR" sz="2800" dirty="0" smtClean="0"/>
              <a:t>C</a:t>
            </a:r>
            <a:r>
              <a:rPr lang="pt-BR" sz="2800" baseline="-25000" dirty="0" smtClean="0"/>
              <a:t>V</a:t>
            </a:r>
            <a:r>
              <a:rPr lang="pt-BR" sz="2800" dirty="0" smtClean="0"/>
              <a:t>= </a:t>
            </a:r>
            <a:r>
              <a:rPr lang="pt-BR" sz="2800" dirty="0"/>
              <a:t>Calor molar </a:t>
            </a:r>
            <a:r>
              <a:rPr lang="pt-BR" sz="2800" dirty="0" smtClean="0"/>
              <a:t>a </a:t>
            </a:r>
            <a:r>
              <a:rPr lang="pt-BR" sz="2800" dirty="0"/>
              <a:t>volume</a:t>
            </a:r>
            <a:r>
              <a:rPr lang="pt-BR" sz="2800" dirty="0" smtClean="0"/>
              <a:t> </a:t>
            </a:r>
            <a:r>
              <a:rPr lang="pt-BR" sz="2800" dirty="0"/>
              <a:t>constante.</a:t>
            </a:r>
          </a:p>
          <a:p>
            <a:pPr marL="82296" indent="0" algn="ctr">
              <a:buNone/>
            </a:pPr>
            <a:r>
              <a:rPr lang="pt-BR" sz="2800" dirty="0" err="1" smtClean="0"/>
              <a:t>M.c</a:t>
            </a:r>
            <a:r>
              <a:rPr lang="pt-BR" sz="2800" baseline="-25000" dirty="0" err="1" smtClean="0"/>
              <a:t>V</a:t>
            </a:r>
            <a:r>
              <a:rPr lang="pt-BR" sz="2800" dirty="0" smtClean="0"/>
              <a:t> </a:t>
            </a:r>
            <a:r>
              <a:rPr lang="pt-BR" sz="2800" dirty="0"/>
              <a:t>= </a:t>
            </a:r>
            <a:r>
              <a:rPr lang="pt-BR" sz="2800" dirty="0" smtClean="0"/>
              <a:t>C</a:t>
            </a:r>
            <a:r>
              <a:rPr lang="pt-BR" sz="2800" baseline="-25000" dirty="0" smtClean="0"/>
              <a:t>V</a:t>
            </a:r>
            <a:endParaRPr lang="pt-BR" sz="2800" dirty="0"/>
          </a:p>
          <a:p>
            <a:pPr algn="just"/>
            <a:endParaRPr lang="pt-BR" sz="2800" dirty="0"/>
          </a:p>
        </p:txBody>
      </p:sp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1196752"/>
            <a:ext cx="7848872" cy="23042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CaixaDeTexto 8"/>
          <p:cNvSpPr txBox="1"/>
          <p:nvPr/>
        </p:nvSpPr>
        <p:spPr>
          <a:xfrm>
            <a:off x="696260" y="5661248"/>
            <a:ext cx="8143448" cy="830997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pPr algn="just"/>
            <a:r>
              <a:rPr lang="pt-BR" sz="2400" dirty="0" smtClean="0"/>
              <a:t>Numa transformação </a:t>
            </a:r>
            <a:r>
              <a:rPr lang="pt-BR" sz="2400" dirty="0" err="1" smtClean="0"/>
              <a:t>isocórica</a:t>
            </a:r>
            <a:r>
              <a:rPr lang="pt-BR" sz="2400" dirty="0" smtClean="0"/>
              <a:t>, a variação de energia interna do</a:t>
            </a:r>
          </a:p>
          <a:p>
            <a:pPr algn="just"/>
            <a:r>
              <a:rPr lang="pt-BR" sz="2400" dirty="0"/>
              <a:t>gás </a:t>
            </a:r>
            <a:r>
              <a:rPr lang="pt-BR" sz="2400" dirty="0" smtClean="0"/>
              <a:t>é igual </a:t>
            </a:r>
            <a:r>
              <a:rPr lang="pt-BR" sz="2400" dirty="0"/>
              <a:t>à</a:t>
            </a:r>
            <a:r>
              <a:rPr lang="pt-BR" sz="2400" dirty="0" smtClean="0"/>
              <a:t> quantidade de calor trocada com o meio exterior.</a:t>
            </a:r>
            <a:endParaRPr lang="pt-BR" sz="2400" dirty="0"/>
          </a:p>
        </p:txBody>
      </p:sp>
    </p:spTree>
    <p:extLst>
      <p:ext uri="{BB962C8B-B14F-4D97-AF65-F5344CB8AC3E}">
        <p14:creationId xmlns:p14="http://schemas.microsoft.com/office/powerpoint/2010/main" val="21333507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42360" y="274638"/>
            <a:ext cx="8466144" cy="850106"/>
          </a:xfrm>
        </p:spPr>
        <p:txBody>
          <a:bodyPr>
            <a:normAutofit/>
          </a:bodyPr>
          <a:lstStyle/>
          <a:p>
            <a:pPr algn="ctr"/>
            <a:r>
              <a:rPr lang="pt-BR" dirty="0" smtClean="0"/>
              <a:t>Relação de Mayer (1)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45C3A-330E-475B-8BFD-FA3AD9BEB4AA}" type="slidenum">
              <a:rPr lang="pt-BR" smtClean="0"/>
              <a:t>16</a:t>
            </a:fld>
            <a:endParaRPr lang="pt-BR"/>
          </a:p>
        </p:txBody>
      </p:sp>
      <p:sp>
        <p:nvSpPr>
          <p:cNvPr id="5" name="Espaço Reservado para Conteúdo 4"/>
          <p:cNvSpPr>
            <a:spLocks noGrp="1"/>
          </p:cNvSpPr>
          <p:nvPr>
            <p:ph idx="1"/>
          </p:nvPr>
        </p:nvSpPr>
        <p:spPr>
          <a:xfrm>
            <a:off x="899592" y="1473696"/>
            <a:ext cx="5040560" cy="5051648"/>
          </a:xfrm>
        </p:spPr>
        <p:txBody>
          <a:bodyPr>
            <a:normAutofit/>
          </a:bodyPr>
          <a:lstStyle/>
          <a:p>
            <a:pPr algn="just"/>
            <a:r>
              <a:rPr lang="pt-BR" sz="2800" dirty="0" smtClean="0"/>
              <a:t>Partindo de uma mesma temperatura inicial T</a:t>
            </a:r>
            <a:r>
              <a:rPr lang="pt-BR" sz="2800" baseline="-25000" dirty="0" smtClean="0"/>
              <a:t>1</a:t>
            </a:r>
            <a:r>
              <a:rPr lang="pt-BR" sz="2800" dirty="0" smtClean="0"/>
              <a:t>, n mols de um gás são aquecidos até uma temperatura T</a:t>
            </a:r>
            <a:r>
              <a:rPr lang="pt-BR" sz="2800" baseline="-25000" dirty="0" smtClean="0"/>
              <a:t>2</a:t>
            </a:r>
            <a:r>
              <a:rPr lang="pt-BR" sz="2800" dirty="0" smtClean="0"/>
              <a:t> por dois processos:</a:t>
            </a:r>
          </a:p>
          <a:p>
            <a:pPr marL="596646" indent="-514350" algn="just">
              <a:buFont typeface="+mj-lt"/>
              <a:buAutoNum type="arabicPeriod"/>
            </a:pPr>
            <a:r>
              <a:rPr lang="pt-BR" sz="2800" dirty="0" smtClean="0"/>
              <a:t>Um isobárico AB.</a:t>
            </a:r>
          </a:p>
          <a:p>
            <a:pPr marL="596646" indent="-514350" algn="just">
              <a:buFont typeface="+mj-lt"/>
              <a:buAutoNum type="arabicPeriod"/>
            </a:pPr>
            <a:r>
              <a:rPr lang="pt-BR" sz="2800" dirty="0" smtClean="0"/>
              <a:t>Outro </a:t>
            </a:r>
            <a:r>
              <a:rPr lang="pt-BR" sz="2800" dirty="0" err="1" smtClean="0"/>
              <a:t>isocórico</a:t>
            </a:r>
            <a:r>
              <a:rPr lang="pt-BR" sz="2800" dirty="0" smtClean="0"/>
              <a:t> AC.</a:t>
            </a:r>
          </a:p>
          <a:p>
            <a:pPr algn="just"/>
            <a:r>
              <a:rPr lang="pt-BR" sz="2800" dirty="0" smtClean="0"/>
              <a:t>Nos dois processos a variação de temperatura é a mesma, portanto a variação de energia interna </a:t>
            </a:r>
            <a:r>
              <a:rPr lang="pt-BR" sz="2800" dirty="0" smtClean="0">
                <a:sym typeface="Symbol"/>
              </a:rPr>
              <a:t>U é a mesma.</a:t>
            </a:r>
            <a:endParaRPr lang="pt-BR" sz="2800" dirty="0"/>
          </a:p>
          <a:p>
            <a:pPr marL="82296" indent="0" algn="just">
              <a:buNone/>
            </a:pPr>
            <a:endParaRPr lang="pt-BR" sz="2800" dirty="0" smtClean="0"/>
          </a:p>
        </p:txBody>
      </p:sp>
      <p:grpSp>
        <p:nvGrpSpPr>
          <p:cNvPr id="29" name="Grupo 28"/>
          <p:cNvGrpSpPr/>
          <p:nvPr/>
        </p:nvGrpSpPr>
        <p:grpSpPr>
          <a:xfrm>
            <a:off x="5995205" y="1052736"/>
            <a:ext cx="3436827" cy="3105636"/>
            <a:chOff x="5995205" y="1052736"/>
            <a:chExt cx="3436827" cy="3105636"/>
          </a:xfrm>
        </p:grpSpPr>
        <p:grpSp>
          <p:nvGrpSpPr>
            <p:cNvPr id="26" name="Grupo 25"/>
            <p:cNvGrpSpPr/>
            <p:nvPr/>
          </p:nvGrpSpPr>
          <p:grpSpPr>
            <a:xfrm>
              <a:off x="5995205" y="1052736"/>
              <a:ext cx="3436827" cy="3105636"/>
              <a:chOff x="5995205" y="1052736"/>
              <a:chExt cx="3436827" cy="3105636"/>
            </a:xfrm>
          </p:grpSpPr>
          <p:sp>
            <p:nvSpPr>
              <p:cNvPr id="14" name="CaixaDeTexto 13"/>
              <p:cNvSpPr txBox="1"/>
              <p:nvPr/>
            </p:nvSpPr>
            <p:spPr>
              <a:xfrm>
                <a:off x="6517589" y="3172326"/>
                <a:ext cx="338554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pt-BR" dirty="0" smtClean="0"/>
                  <a:t>A</a:t>
                </a:r>
                <a:endParaRPr lang="pt-BR" dirty="0"/>
              </a:p>
            </p:txBody>
          </p:sp>
          <p:cxnSp>
            <p:nvCxnSpPr>
              <p:cNvPr id="6" name="Conector de seta reta 5"/>
              <p:cNvCxnSpPr/>
              <p:nvPr/>
            </p:nvCxnSpPr>
            <p:spPr>
              <a:xfrm flipH="1" flipV="1">
                <a:off x="6300192" y="1700808"/>
                <a:ext cx="0" cy="2304256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8" name="Conector de seta reta 7"/>
              <p:cNvCxnSpPr/>
              <p:nvPr/>
            </p:nvCxnSpPr>
            <p:spPr>
              <a:xfrm>
                <a:off x="6084168" y="3789040"/>
                <a:ext cx="2808312" cy="0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9" name="Arco 8"/>
              <p:cNvSpPr/>
              <p:nvPr/>
            </p:nvSpPr>
            <p:spPr>
              <a:xfrm rot="10800000">
                <a:off x="6437312" y="1340768"/>
                <a:ext cx="2699792" cy="2304256"/>
              </a:xfrm>
              <a:prstGeom prst="arc">
                <a:avLst/>
              </a:prstGeom>
            </p:spPr>
            <p:style>
              <a:lnRef idx="1">
                <a:schemeClr val="accent3"/>
              </a:lnRef>
              <a:fillRef idx="0">
                <a:schemeClr val="accent3"/>
              </a:fillRef>
              <a:effectRef idx="0">
                <a:schemeClr val="accent3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10" name="Arco 9"/>
              <p:cNvSpPr/>
              <p:nvPr/>
            </p:nvSpPr>
            <p:spPr>
              <a:xfrm rot="10800000">
                <a:off x="6732240" y="1052736"/>
                <a:ext cx="2699792" cy="2304256"/>
              </a:xfrm>
              <a:prstGeom prst="arc">
                <a:avLst/>
              </a:prstGeom>
            </p:spPr>
            <p:style>
              <a:lnRef idx="1">
                <a:schemeClr val="accent4"/>
              </a:lnRef>
              <a:fillRef idx="0">
                <a:schemeClr val="accent4"/>
              </a:fillRef>
              <a:effectRef idx="0">
                <a:schemeClr val="accent4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cxnSp>
            <p:nvCxnSpPr>
              <p:cNvPr id="12" name="Conector reto 11"/>
              <p:cNvCxnSpPr/>
              <p:nvPr/>
            </p:nvCxnSpPr>
            <p:spPr>
              <a:xfrm flipV="1">
                <a:off x="6786832" y="2492896"/>
                <a:ext cx="0" cy="75600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5" name="CaixaDeTexto 14"/>
              <p:cNvSpPr txBox="1"/>
              <p:nvPr/>
            </p:nvSpPr>
            <p:spPr>
              <a:xfrm>
                <a:off x="5995205" y="1619508"/>
                <a:ext cx="300082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pt-BR" dirty="0"/>
                  <a:t>p</a:t>
                </a:r>
              </a:p>
            </p:txBody>
          </p:sp>
          <p:sp>
            <p:nvSpPr>
              <p:cNvPr id="16" name="CaixaDeTexto 15"/>
              <p:cNvSpPr txBox="1"/>
              <p:nvPr/>
            </p:nvSpPr>
            <p:spPr>
              <a:xfrm>
                <a:off x="8596067" y="3789040"/>
                <a:ext cx="324128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pt-BR" dirty="0" smtClean="0"/>
                  <a:t>V</a:t>
                </a:r>
                <a:endParaRPr lang="pt-BR" dirty="0"/>
              </a:p>
            </p:txBody>
          </p:sp>
          <p:sp>
            <p:nvSpPr>
              <p:cNvPr id="17" name="CaixaDeTexto 16"/>
              <p:cNvSpPr txBox="1"/>
              <p:nvPr/>
            </p:nvSpPr>
            <p:spPr>
              <a:xfrm>
                <a:off x="6691296" y="2123564"/>
                <a:ext cx="348172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pt-BR" dirty="0" smtClean="0"/>
                  <a:t>C</a:t>
                </a:r>
                <a:endParaRPr lang="pt-BR" dirty="0"/>
              </a:p>
            </p:txBody>
          </p:sp>
          <p:sp>
            <p:nvSpPr>
              <p:cNvPr id="18" name="CaixaDeTexto 17"/>
              <p:cNvSpPr txBox="1"/>
              <p:nvPr/>
            </p:nvSpPr>
            <p:spPr>
              <a:xfrm>
                <a:off x="7392788" y="2936262"/>
                <a:ext cx="31451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pt-BR" dirty="0"/>
                  <a:t>B</a:t>
                </a:r>
              </a:p>
            </p:txBody>
          </p:sp>
          <p:cxnSp>
            <p:nvCxnSpPr>
              <p:cNvPr id="20" name="Conector reto 19"/>
              <p:cNvCxnSpPr/>
              <p:nvPr/>
            </p:nvCxnSpPr>
            <p:spPr>
              <a:xfrm>
                <a:off x="6786832" y="3248896"/>
                <a:ext cx="701492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1" name="Elipse 20"/>
              <p:cNvSpPr/>
              <p:nvPr/>
            </p:nvSpPr>
            <p:spPr>
              <a:xfrm>
                <a:off x="6768754" y="3229385"/>
                <a:ext cx="45719" cy="45719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22" name="Elipse 21"/>
              <p:cNvSpPr/>
              <p:nvPr/>
            </p:nvSpPr>
            <p:spPr>
              <a:xfrm>
                <a:off x="6771026" y="2519185"/>
                <a:ext cx="45719" cy="45719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23" name="Elipse 22"/>
              <p:cNvSpPr/>
              <p:nvPr/>
            </p:nvSpPr>
            <p:spPr>
              <a:xfrm>
                <a:off x="7478609" y="3226624"/>
                <a:ext cx="45719" cy="45719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cxnSp>
            <p:nvCxnSpPr>
              <p:cNvPr id="24" name="Conector reto 23"/>
              <p:cNvCxnSpPr/>
              <p:nvPr/>
            </p:nvCxnSpPr>
            <p:spPr>
              <a:xfrm flipV="1">
                <a:off x="6786832" y="2852936"/>
                <a:ext cx="0" cy="72000"/>
              </a:xfrm>
              <a:prstGeom prst="line">
                <a:avLst/>
              </a:prstGeom>
              <a:ln>
                <a:headEnd type="none" w="med" len="med"/>
                <a:tailEnd type="arrow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" name="Conector reto 24"/>
              <p:cNvCxnSpPr/>
              <p:nvPr/>
            </p:nvCxnSpPr>
            <p:spPr>
              <a:xfrm rot="5400000" flipV="1">
                <a:off x="7130304" y="3217920"/>
                <a:ext cx="0" cy="72000"/>
              </a:xfrm>
              <a:prstGeom prst="line">
                <a:avLst/>
              </a:prstGeom>
              <a:ln>
                <a:headEnd type="none" w="med" len="med"/>
                <a:tailEnd type="arrow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7" name="CaixaDeTexto 26"/>
            <p:cNvSpPr txBox="1"/>
            <p:nvPr/>
          </p:nvSpPr>
          <p:spPr>
            <a:xfrm>
              <a:off x="7787208" y="3419708"/>
              <a:ext cx="40107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dirty="0" smtClean="0"/>
                <a:t>T</a:t>
              </a:r>
              <a:r>
                <a:rPr lang="pt-BR" baseline="-25000" dirty="0" smtClean="0"/>
                <a:t>1</a:t>
              </a:r>
              <a:endParaRPr lang="pt-BR" dirty="0"/>
            </a:p>
          </p:txBody>
        </p:sp>
        <p:sp>
          <p:nvSpPr>
            <p:cNvPr id="28" name="CaixaDeTexto 27"/>
            <p:cNvSpPr txBox="1"/>
            <p:nvPr/>
          </p:nvSpPr>
          <p:spPr>
            <a:xfrm>
              <a:off x="8040816" y="3120928"/>
              <a:ext cx="40107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dirty="0" smtClean="0"/>
                <a:t>T</a:t>
              </a:r>
              <a:r>
                <a:rPr lang="pt-BR" baseline="-25000" dirty="0"/>
                <a:t>2</a:t>
              </a:r>
              <a:endParaRPr lang="pt-BR" dirty="0"/>
            </a:p>
          </p:txBody>
        </p:sp>
      </p:grpSp>
    </p:spTree>
    <p:extLst>
      <p:ext uri="{BB962C8B-B14F-4D97-AF65-F5344CB8AC3E}">
        <p14:creationId xmlns:p14="http://schemas.microsoft.com/office/powerpoint/2010/main" val="33294914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tângulo 5"/>
          <p:cNvSpPr/>
          <p:nvPr/>
        </p:nvSpPr>
        <p:spPr>
          <a:xfrm>
            <a:off x="4067944" y="2924944"/>
            <a:ext cx="1512168" cy="432048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" name="Retângulo 2"/>
          <p:cNvSpPr/>
          <p:nvPr/>
        </p:nvSpPr>
        <p:spPr>
          <a:xfrm>
            <a:off x="1691680" y="2924944"/>
            <a:ext cx="2016224" cy="432048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42360" y="274638"/>
            <a:ext cx="8466144" cy="850106"/>
          </a:xfrm>
        </p:spPr>
        <p:txBody>
          <a:bodyPr>
            <a:normAutofit/>
          </a:bodyPr>
          <a:lstStyle/>
          <a:p>
            <a:pPr algn="ctr"/>
            <a:r>
              <a:rPr lang="pt-BR" dirty="0" smtClean="0"/>
              <a:t>Relação de Mayer (2)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45C3A-330E-475B-8BFD-FA3AD9BEB4AA}" type="slidenum">
              <a:rPr lang="pt-BR" smtClean="0"/>
              <a:t>17</a:t>
            </a:fld>
            <a:endParaRPr lang="pt-BR"/>
          </a:p>
        </p:txBody>
      </p:sp>
      <p:sp>
        <p:nvSpPr>
          <p:cNvPr id="5" name="Espaço Reservado para Conteúdo 4"/>
          <p:cNvSpPr>
            <a:spLocks noGrp="1"/>
          </p:cNvSpPr>
          <p:nvPr>
            <p:ph idx="1"/>
          </p:nvPr>
        </p:nvSpPr>
        <p:spPr>
          <a:xfrm>
            <a:off x="1043608" y="1124744"/>
            <a:ext cx="5040560" cy="5400600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pt-BR" sz="2800" dirty="0" smtClean="0"/>
              <a:t>Seja Q</a:t>
            </a:r>
            <a:r>
              <a:rPr lang="pt-BR" sz="2800" baseline="-25000" dirty="0" smtClean="0"/>
              <a:t>P</a:t>
            </a:r>
            <a:r>
              <a:rPr lang="pt-BR" sz="2800" dirty="0" smtClean="0"/>
              <a:t> o calor que o </a:t>
            </a:r>
            <a:r>
              <a:rPr lang="pt-BR" sz="2800" dirty="0" smtClean="0"/>
              <a:t>gás </a:t>
            </a:r>
            <a:r>
              <a:rPr lang="pt-BR" sz="2800" dirty="0" smtClean="0"/>
              <a:t>recebe no aquecimento isobárico e Q</a:t>
            </a:r>
            <a:r>
              <a:rPr lang="pt-BR" sz="2800" baseline="-25000" dirty="0" smtClean="0"/>
              <a:t>V</a:t>
            </a:r>
            <a:r>
              <a:rPr lang="pt-BR" sz="2800" dirty="0" smtClean="0"/>
              <a:t> o calor recebido no </a:t>
            </a:r>
            <a:r>
              <a:rPr lang="pt-BR" sz="2800" dirty="0" err="1" smtClean="0"/>
              <a:t>isocórico</a:t>
            </a:r>
            <a:r>
              <a:rPr lang="pt-BR" sz="2800" dirty="0" smtClean="0"/>
              <a:t>, aplicando a primeira lei da Termodinâmica, temos:</a:t>
            </a:r>
          </a:p>
          <a:p>
            <a:pPr marL="82296" indent="0" algn="ctr">
              <a:buNone/>
            </a:pPr>
            <a:r>
              <a:rPr lang="pt-BR" sz="2800" dirty="0" smtClean="0">
                <a:sym typeface="Symbol"/>
              </a:rPr>
              <a:t>Q</a:t>
            </a:r>
            <a:r>
              <a:rPr lang="pt-BR" sz="2800" baseline="-25000" dirty="0" smtClean="0">
                <a:sym typeface="Symbol"/>
              </a:rPr>
              <a:t>P</a:t>
            </a:r>
            <a:r>
              <a:rPr lang="pt-BR" sz="2800" dirty="0" smtClean="0">
                <a:sym typeface="Symbol"/>
              </a:rPr>
              <a:t> = </a:t>
            </a:r>
            <a:r>
              <a:rPr lang="pt-BR" sz="2800" dirty="0">
                <a:sym typeface="Symbol"/>
              </a:rPr>
              <a:t>U </a:t>
            </a:r>
            <a:r>
              <a:rPr lang="pt-BR" sz="2800" dirty="0" smtClean="0">
                <a:sym typeface="Symbol"/>
              </a:rPr>
              <a:t>+ </a:t>
            </a:r>
            <a:r>
              <a:rPr lang="pt-BR" sz="2800" dirty="0" smtClean="0">
                <a:latin typeface="Blackadder ITC" pitchFamily="82" charset="0"/>
              </a:rPr>
              <a:t>T</a:t>
            </a:r>
            <a:r>
              <a:rPr lang="pt-BR" sz="2800" dirty="0">
                <a:sym typeface="Symbol"/>
              </a:rPr>
              <a:t> </a:t>
            </a:r>
            <a:r>
              <a:rPr lang="pt-BR" sz="2800" dirty="0" smtClean="0">
                <a:sym typeface="Symbol"/>
              </a:rPr>
              <a:t> e  Q</a:t>
            </a:r>
            <a:r>
              <a:rPr lang="pt-BR" sz="2800" baseline="-25000" dirty="0" smtClean="0">
                <a:sym typeface="Symbol"/>
              </a:rPr>
              <a:t>V</a:t>
            </a:r>
            <a:r>
              <a:rPr lang="pt-BR" sz="2800" dirty="0" smtClean="0">
                <a:sym typeface="Symbol"/>
              </a:rPr>
              <a:t> </a:t>
            </a:r>
            <a:r>
              <a:rPr lang="pt-BR" sz="2800" dirty="0">
                <a:sym typeface="Symbol"/>
              </a:rPr>
              <a:t>= U</a:t>
            </a:r>
            <a:endParaRPr lang="pt-BR" sz="2800" dirty="0"/>
          </a:p>
          <a:p>
            <a:pPr algn="just"/>
            <a:r>
              <a:rPr lang="pt-BR" sz="2800" dirty="0" smtClean="0"/>
              <a:t>Como há o trabalho </a:t>
            </a:r>
            <a:r>
              <a:rPr lang="pt-BR" sz="2800" dirty="0" smtClean="0">
                <a:latin typeface="Blackadder ITC" pitchFamily="82" charset="0"/>
              </a:rPr>
              <a:t>T</a:t>
            </a:r>
            <a:r>
              <a:rPr lang="pt-BR" sz="2800" dirty="0" smtClean="0">
                <a:sym typeface="Symbol"/>
              </a:rPr>
              <a:t>0 </a:t>
            </a:r>
            <a:r>
              <a:rPr lang="pt-BR" sz="2800" dirty="0" smtClean="0"/>
              <a:t>no processo isobárico, conclui-se que o calor trocado sob pressão constante, Q</a:t>
            </a:r>
            <a:r>
              <a:rPr lang="pt-BR" sz="2800" baseline="-25000" dirty="0" smtClean="0"/>
              <a:t>P</a:t>
            </a:r>
            <a:r>
              <a:rPr lang="pt-BR" sz="2800" dirty="0" smtClean="0"/>
              <a:t>, é maior que o calor </a:t>
            </a:r>
            <a:r>
              <a:rPr lang="pt-BR" sz="2800" smtClean="0"/>
              <a:t>trocado </a:t>
            </a:r>
            <a:r>
              <a:rPr lang="pt-BR" sz="2800" smtClean="0"/>
              <a:t>a </a:t>
            </a:r>
            <a:r>
              <a:rPr lang="pt-BR" sz="2800" dirty="0" smtClean="0"/>
              <a:t>volume constante, Q</a:t>
            </a:r>
            <a:r>
              <a:rPr lang="pt-BR" sz="2800" baseline="-25000" dirty="0" smtClean="0"/>
              <a:t>V</a:t>
            </a:r>
            <a:r>
              <a:rPr lang="pt-BR" sz="2800" smtClean="0"/>
              <a:t>. </a:t>
            </a:r>
            <a:r>
              <a:rPr lang="pt-BR" sz="2800" smtClean="0"/>
              <a:t> Assim</a:t>
            </a:r>
            <a:r>
              <a:rPr lang="pt-BR" sz="2800" dirty="0" smtClean="0"/>
              <a:t>:</a:t>
            </a:r>
          </a:p>
          <a:p>
            <a:pPr marL="82296" indent="0" algn="ctr">
              <a:buNone/>
            </a:pPr>
            <a:r>
              <a:rPr lang="pt-BR" sz="2800" dirty="0" smtClean="0"/>
              <a:t>Q</a:t>
            </a:r>
            <a:r>
              <a:rPr lang="pt-BR" sz="2800" baseline="-25000" dirty="0" smtClean="0"/>
              <a:t>P </a:t>
            </a:r>
            <a:r>
              <a:rPr lang="pt-BR" sz="2800" dirty="0" smtClean="0"/>
              <a:t>&gt; Q</a:t>
            </a:r>
            <a:r>
              <a:rPr lang="pt-BR" sz="2800" baseline="-25000" dirty="0" smtClean="0"/>
              <a:t>V </a:t>
            </a:r>
            <a:r>
              <a:rPr lang="pt-BR" sz="2800" dirty="0" smtClean="0">
                <a:sym typeface="Symbol"/>
              </a:rPr>
              <a:t> </a:t>
            </a:r>
            <a:r>
              <a:rPr lang="pt-BR" sz="2800" dirty="0" err="1" smtClean="0">
                <a:sym typeface="Symbol"/>
              </a:rPr>
              <a:t>c</a:t>
            </a:r>
            <a:r>
              <a:rPr lang="pt-BR" sz="2800" baseline="-25000" dirty="0" err="1" smtClean="0">
                <a:sym typeface="Symbol"/>
              </a:rPr>
              <a:t>P</a:t>
            </a:r>
            <a:r>
              <a:rPr lang="pt-BR" sz="2800" baseline="-25000" dirty="0" smtClean="0">
                <a:sym typeface="Symbol"/>
              </a:rPr>
              <a:t> </a:t>
            </a:r>
            <a:r>
              <a:rPr lang="pt-BR" sz="2800" dirty="0" smtClean="0">
                <a:sym typeface="Symbol"/>
              </a:rPr>
              <a:t>&gt; </a:t>
            </a:r>
            <a:r>
              <a:rPr lang="pt-BR" sz="2800" dirty="0" err="1" smtClean="0">
                <a:sym typeface="Symbol"/>
              </a:rPr>
              <a:t>c</a:t>
            </a:r>
            <a:r>
              <a:rPr lang="pt-BR" sz="2800" baseline="-25000" dirty="0" err="1" smtClean="0">
                <a:sym typeface="Symbol"/>
              </a:rPr>
              <a:t>V</a:t>
            </a:r>
            <a:r>
              <a:rPr lang="pt-BR" sz="2800" baseline="-25000" dirty="0" smtClean="0">
                <a:sym typeface="Symbol"/>
              </a:rPr>
              <a:t> </a:t>
            </a:r>
            <a:r>
              <a:rPr lang="pt-BR" sz="2800" dirty="0">
                <a:sym typeface="Symbol"/>
              </a:rPr>
              <a:t> </a:t>
            </a:r>
            <a:r>
              <a:rPr lang="pt-BR" sz="2800" dirty="0" smtClean="0">
                <a:sym typeface="Symbol"/>
              </a:rPr>
              <a:t>C</a:t>
            </a:r>
            <a:r>
              <a:rPr lang="pt-BR" sz="2800" baseline="-25000" dirty="0" smtClean="0">
                <a:sym typeface="Symbol"/>
              </a:rPr>
              <a:t>P </a:t>
            </a:r>
            <a:r>
              <a:rPr lang="pt-BR" sz="2800" dirty="0" smtClean="0">
                <a:sym typeface="Symbol"/>
              </a:rPr>
              <a:t>&gt; C</a:t>
            </a:r>
            <a:r>
              <a:rPr lang="pt-BR" sz="2800" baseline="-25000" dirty="0" smtClean="0">
                <a:sym typeface="Symbol"/>
              </a:rPr>
              <a:t>V</a:t>
            </a:r>
            <a:endParaRPr lang="pt-BR" sz="2800" dirty="0"/>
          </a:p>
          <a:p>
            <a:pPr marL="82296" indent="0" algn="just">
              <a:buNone/>
            </a:pPr>
            <a:endParaRPr lang="pt-BR" sz="2800" dirty="0" smtClean="0"/>
          </a:p>
        </p:txBody>
      </p:sp>
      <p:grpSp>
        <p:nvGrpSpPr>
          <p:cNvPr id="7" name="Grupo 6"/>
          <p:cNvGrpSpPr/>
          <p:nvPr/>
        </p:nvGrpSpPr>
        <p:grpSpPr>
          <a:xfrm>
            <a:off x="6118037" y="620688"/>
            <a:ext cx="3436827" cy="3105636"/>
            <a:chOff x="5995205" y="1052736"/>
            <a:chExt cx="3436827" cy="3105636"/>
          </a:xfrm>
        </p:grpSpPr>
        <p:grpSp>
          <p:nvGrpSpPr>
            <p:cNvPr id="8" name="Grupo 7"/>
            <p:cNvGrpSpPr/>
            <p:nvPr/>
          </p:nvGrpSpPr>
          <p:grpSpPr>
            <a:xfrm>
              <a:off x="5995205" y="1052736"/>
              <a:ext cx="3436827" cy="3105636"/>
              <a:chOff x="5995205" y="1052736"/>
              <a:chExt cx="3436827" cy="3105636"/>
            </a:xfrm>
          </p:grpSpPr>
          <p:sp>
            <p:nvSpPr>
              <p:cNvPr id="11" name="CaixaDeTexto 10"/>
              <p:cNvSpPr txBox="1"/>
              <p:nvPr/>
            </p:nvSpPr>
            <p:spPr>
              <a:xfrm>
                <a:off x="6517589" y="3172326"/>
                <a:ext cx="338554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pt-BR" dirty="0" smtClean="0"/>
                  <a:t>A</a:t>
                </a:r>
                <a:endParaRPr lang="pt-BR" dirty="0"/>
              </a:p>
            </p:txBody>
          </p:sp>
          <p:cxnSp>
            <p:nvCxnSpPr>
              <p:cNvPr id="12" name="Conector de seta reta 11"/>
              <p:cNvCxnSpPr/>
              <p:nvPr/>
            </p:nvCxnSpPr>
            <p:spPr>
              <a:xfrm flipH="1" flipV="1">
                <a:off x="6300192" y="1700808"/>
                <a:ext cx="0" cy="2304256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3" name="Conector de seta reta 12"/>
              <p:cNvCxnSpPr/>
              <p:nvPr/>
            </p:nvCxnSpPr>
            <p:spPr>
              <a:xfrm>
                <a:off x="6084168" y="3789040"/>
                <a:ext cx="2808312" cy="0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4" name="Arco 13"/>
              <p:cNvSpPr/>
              <p:nvPr/>
            </p:nvSpPr>
            <p:spPr>
              <a:xfrm rot="10800000">
                <a:off x="6437312" y="1340768"/>
                <a:ext cx="2699792" cy="2304256"/>
              </a:xfrm>
              <a:prstGeom prst="arc">
                <a:avLst/>
              </a:prstGeom>
            </p:spPr>
            <p:style>
              <a:lnRef idx="1">
                <a:schemeClr val="accent3"/>
              </a:lnRef>
              <a:fillRef idx="0">
                <a:schemeClr val="accent3"/>
              </a:fillRef>
              <a:effectRef idx="0">
                <a:schemeClr val="accent3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15" name="Arco 14"/>
              <p:cNvSpPr/>
              <p:nvPr/>
            </p:nvSpPr>
            <p:spPr>
              <a:xfrm rot="10800000">
                <a:off x="6732240" y="1052736"/>
                <a:ext cx="2699792" cy="2304256"/>
              </a:xfrm>
              <a:prstGeom prst="arc">
                <a:avLst/>
              </a:prstGeom>
            </p:spPr>
            <p:style>
              <a:lnRef idx="1">
                <a:schemeClr val="accent4"/>
              </a:lnRef>
              <a:fillRef idx="0">
                <a:schemeClr val="accent4"/>
              </a:fillRef>
              <a:effectRef idx="0">
                <a:schemeClr val="accent4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cxnSp>
            <p:nvCxnSpPr>
              <p:cNvPr id="16" name="Conector reto 15"/>
              <p:cNvCxnSpPr/>
              <p:nvPr/>
            </p:nvCxnSpPr>
            <p:spPr>
              <a:xfrm flipV="1">
                <a:off x="6786832" y="2492896"/>
                <a:ext cx="0" cy="75600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7" name="CaixaDeTexto 16"/>
              <p:cNvSpPr txBox="1"/>
              <p:nvPr/>
            </p:nvSpPr>
            <p:spPr>
              <a:xfrm>
                <a:off x="5995205" y="1619508"/>
                <a:ext cx="300082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pt-BR" dirty="0"/>
                  <a:t>p</a:t>
                </a:r>
              </a:p>
            </p:txBody>
          </p:sp>
          <p:sp>
            <p:nvSpPr>
              <p:cNvPr id="18" name="CaixaDeTexto 17"/>
              <p:cNvSpPr txBox="1"/>
              <p:nvPr/>
            </p:nvSpPr>
            <p:spPr>
              <a:xfrm>
                <a:off x="8596067" y="3789040"/>
                <a:ext cx="324128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pt-BR" dirty="0" smtClean="0"/>
                  <a:t>V</a:t>
                </a:r>
                <a:endParaRPr lang="pt-BR" dirty="0"/>
              </a:p>
            </p:txBody>
          </p:sp>
          <p:sp>
            <p:nvSpPr>
              <p:cNvPr id="19" name="CaixaDeTexto 18"/>
              <p:cNvSpPr txBox="1"/>
              <p:nvPr/>
            </p:nvSpPr>
            <p:spPr>
              <a:xfrm>
                <a:off x="6691296" y="2123564"/>
                <a:ext cx="348172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pt-BR" dirty="0" smtClean="0"/>
                  <a:t>C</a:t>
                </a:r>
                <a:endParaRPr lang="pt-BR" dirty="0"/>
              </a:p>
            </p:txBody>
          </p:sp>
          <p:sp>
            <p:nvSpPr>
              <p:cNvPr id="20" name="CaixaDeTexto 19"/>
              <p:cNvSpPr txBox="1"/>
              <p:nvPr/>
            </p:nvSpPr>
            <p:spPr>
              <a:xfrm>
                <a:off x="7392788" y="2936262"/>
                <a:ext cx="31451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pt-BR" dirty="0"/>
                  <a:t>B</a:t>
                </a:r>
              </a:p>
            </p:txBody>
          </p:sp>
          <p:cxnSp>
            <p:nvCxnSpPr>
              <p:cNvPr id="21" name="Conector reto 20"/>
              <p:cNvCxnSpPr/>
              <p:nvPr/>
            </p:nvCxnSpPr>
            <p:spPr>
              <a:xfrm>
                <a:off x="6786832" y="3248896"/>
                <a:ext cx="701492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2" name="Elipse 21"/>
              <p:cNvSpPr/>
              <p:nvPr/>
            </p:nvSpPr>
            <p:spPr>
              <a:xfrm>
                <a:off x="6768754" y="3229385"/>
                <a:ext cx="45719" cy="45719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23" name="Elipse 22"/>
              <p:cNvSpPr/>
              <p:nvPr/>
            </p:nvSpPr>
            <p:spPr>
              <a:xfrm>
                <a:off x="6771026" y="2519185"/>
                <a:ext cx="45719" cy="45719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24" name="Elipse 23"/>
              <p:cNvSpPr/>
              <p:nvPr/>
            </p:nvSpPr>
            <p:spPr>
              <a:xfrm>
                <a:off x="7478609" y="3226624"/>
                <a:ext cx="45719" cy="45719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cxnSp>
            <p:nvCxnSpPr>
              <p:cNvPr id="25" name="Conector reto 24"/>
              <p:cNvCxnSpPr/>
              <p:nvPr/>
            </p:nvCxnSpPr>
            <p:spPr>
              <a:xfrm flipV="1">
                <a:off x="6786832" y="2852936"/>
                <a:ext cx="0" cy="72000"/>
              </a:xfrm>
              <a:prstGeom prst="line">
                <a:avLst/>
              </a:prstGeom>
              <a:ln>
                <a:headEnd type="none" w="med" len="med"/>
                <a:tailEnd type="arrow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" name="Conector reto 25"/>
              <p:cNvCxnSpPr/>
              <p:nvPr/>
            </p:nvCxnSpPr>
            <p:spPr>
              <a:xfrm rot="5400000" flipV="1">
                <a:off x="7130304" y="3217920"/>
                <a:ext cx="0" cy="72000"/>
              </a:xfrm>
              <a:prstGeom prst="line">
                <a:avLst/>
              </a:prstGeom>
              <a:ln>
                <a:headEnd type="none" w="med" len="med"/>
                <a:tailEnd type="arrow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9" name="CaixaDeTexto 8"/>
            <p:cNvSpPr txBox="1"/>
            <p:nvPr/>
          </p:nvSpPr>
          <p:spPr>
            <a:xfrm>
              <a:off x="7787208" y="3419708"/>
              <a:ext cx="40107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dirty="0" smtClean="0"/>
                <a:t>T</a:t>
              </a:r>
              <a:r>
                <a:rPr lang="pt-BR" baseline="-25000" dirty="0" smtClean="0"/>
                <a:t>1</a:t>
              </a:r>
              <a:endParaRPr lang="pt-BR" dirty="0"/>
            </a:p>
          </p:txBody>
        </p:sp>
        <p:sp>
          <p:nvSpPr>
            <p:cNvPr id="10" name="CaixaDeTexto 9"/>
            <p:cNvSpPr txBox="1"/>
            <p:nvPr/>
          </p:nvSpPr>
          <p:spPr>
            <a:xfrm>
              <a:off x="8040816" y="3120928"/>
              <a:ext cx="40107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dirty="0" smtClean="0"/>
                <a:t>T</a:t>
              </a:r>
              <a:r>
                <a:rPr lang="pt-BR" baseline="-25000" dirty="0"/>
                <a:t>2</a:t>
              </a:r>
              <a:endParaRPr lang="pt-BR" dirty="0"/>
            </a:p>
          </p:txBody>
        </p:sp>
      </p:grpSp>
    </p:spTree>
    <p:extLst>
      <p:ext uri="{BB962C8B-B14F-4D97-AF65-F5344CB8AC3E}">
        <p14:creationId xmlns:p14="http://schemas.microsoft.com/office/powerpoint/2010/main" val="15690451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ço Reservado para Conteúdo 4"/>
          <p:cNvSpPr>
            <a:spLocks noGrp="1"/>
          </p:cNvSpPr>
          <p:nvPr>
            <p:ph idx="1"/>
          </p:nvPr>
        </p:nvSpPr>
        <p:spPr>
          <a:xfrm>
            <a:off x="1043608" y="1124744"/>
            <a:ext cx="5040560" cy="5400600"/>
          </a:xfrm>
        </p:spPr>
        <p:txBody>
          <a:bodyPr>
            <a:normAutofit/>
          </a:bodyPr>
          <a:lstStyle/>
          <a:p>
            <a:pPr algn="just"/>
            <a:r>
              <a:rPr lang="pt-BR" sz="2800" dirty="0" smtClean="0"/>
              <a:t>Subtraindo membro a membro as duas equações abaixo:</a:t>
            </a:r>
          </a:p>
          <a:p>
            <a:pPr marL="82296" indent="0" algn="ctr">
              <a:buNone/>
            </a:pPr>
            <a:r>
              <a:rPr lang="pt-BR" sz="2800" dirty="0" smtClean="0">
                <a:sym typeface="Symbol"/>
              </a:rPr>
              <a:t>Q</a:t>
            </a:r>
            <a:r>
              <a:rPr lang="pt-BR" sz="2800" baseline="-25000" dirty="0" smtClean="0">
                <a:sym typeface="Symbol"/>
              </a:rPr>
              <a:t>P</a:t>
            </a:r>
            <a:r>
              <a:rPr lang="pt-BR" sz="2800" dirty="0" smtClean="0">
                <a:sym typeface="Symbol"/>
              </a:rPr>
              <a:t> = </a:t>
            </a:r>
            <a:r>
              <a:rPr lang="pt-BR" sz="2800" dirty="0">
                <a:sym typeface="Symbol"/>
              </a:rPr>
              <a:t>U </a:t>
            </a:r>
            <a:r>
              <a:rPr lang="pt-BR" sz="2800" dirty="0" smtClean="0">
                <a:sym typeface="Symbol"/>
              </a:rPr>
              <a:t>+ </a:t>
            </a:r>
            <a:r>
              <a:rPr lang="pt-BR" sz="2800" dirty="0" smtClean="0">
                <a:latin typeface="Blackadder ITC" pitchFamily="82" charset="0"/>
              </a:rPr>
              <a:t>T</a:t>
            </a:r>
            <a:r>
              <a:rPr lang="pt-BR" sz="2800" dirty="0">
                <a:sym typeface="Symbol"/>
              </a:rPr>
              <a:t> </a:t>
            </a:r>
            <a:r>
              <a:rPr lang="pt-BR" sz="2800" dirty="0" smtClean="0">
                <a:sym typeface="Symbol"/>
              </a:rPr>
              <a:t> e  Q</a:t>
            </a:r>
            <a:r>
              <a:rPr lang="pt-BR" sz="2800" baseline="-25000" dirty="0" smtClean="0">
                <a:sym typeface="Symbol"/>
              </a:rPr>
              <a:t>V</a:t>
            </a:r>
            <a:r>
              <a:rPr lang="pt-BR" sz="2800" dirty="0" smtClean="0">
                <a:sym typeface="Symbol"/>
              </a:rPr>
              <a:t> </a:t>
            </a:r>
            <a:r>
              <a:rPr lang="pt-BR" sz="2800" dirty="0">
                <a:sym typeface="Symbol"/>
              </a:rPr>
              <a:t>= U</a:t>
            </a:r>
            <a:endParaRPr lang="pt-BR" sz="2800" dirty="0"/>
          </a:p>
          <a:p>
            <a:pPr marL="82296" indent="0" algn="just">
              <a:buNone/>
            </a:pPr>
            <a:r>
              <a:rPr lang="pt-BR" sz="2800" dirty="0" smtClean="0"/>
              <a:t>temos:</a:t>
            </a:r>
          </a:p>
          <a:p>
            <a:pPr marL="82296" indent="0" algn="ctr">
              <a:buNone/>
            </a:pPr>
            <a:r>
              <a:rPr lang="pt-BR" sz="2800" dirty="0" smtClean="0"/>
              <a:t>Q</a:t>
            </a:r>
            <a:r>
              <a:rPr lang="pt-BR" sz="2800" baseline="-25000" dirty="0" smtClean="0"/>
              <a:t>P</a:t>
            </a:r>
            <a:r>
              <a:rPr lang="pt-BR" sz="2800" dirty="0" smtClean="0"/>
              <a:t> – Q</a:t>
            </a:r>
            <a:r>
              <a:rPr lang="pt-BR" sz="2800" baseline="-25000" dirty="0" smtClean="0"/>
              <a:t>V</a:t>
            </a:r>
            <a:r>
              <a:rPr lang="pt-BR" sz="2800" dirty="0" smtClean="0"/>
              <a:t> = </a:t>
            </a:r>
            <a:r>
              <a:rPr lang="pt-BR" sz="2800" dirty="0" smtClean="0">
                <a:latin typeface="Blackadder ITC" pitchFamily="82" charset="0"/>
              </a:rPr>
              <a:t>T	</a:t>
            </a:r>
            <a:r>
              <a:rPr lang="pt-BR" sz="2800" dirty="0" smtClean="0">
                <a:latin typeface="+mj-lt"/>
              </a:rPr>
              <a:t>(1)</a:t>
            </a:r>
          </a:p>
          <a:p>
            <a:pPr algn="just"/>
            <a:r>
              <a:rPr lang="pt-BR" sz="2800" dirty="0" smtClean="0"/>
              <a:t>Por outro lado, temos:</a:t>
            </a:r>
          </a:p>
          <a:p>
            <a:pPr marL="356616" lvl="1" indent="0" algn="just">
              <a:buNone/>
            </a:pPr>
            <a:r>
              <a:rPr lang="pt-BR" dirty="0" smtClean="0"/>
              <a:t>Q</a:t>
            </a:r>
            <a:r>
              <a:rPr lang="pt-BR" baseline="-25000" dirty="0" smtClean="0"/>
              <a:t>P</a:t>
            </a:r>
            <a:r>
              <a:rPr lang="pt-BR" dirty="0" smtClean="0"/>
              <a:t> = </a:t>
            </a:r>
            <a:r>
              <a:rPr lang="pt-BR" dirty="0" err="1" smtClean="0"/>
              <a:t>n.C</a:t>
            </a:r>
            <a:r>
              <a:rPr lang="pt-BR" baseline="-25000" dirty="0" err="1" smtClean="0"/>
              <a:t>P</a:t>
            </a:r>
            <a:r>
              <a:rPr lang="pt-BR" baseline="-25000" dirty="0" smtClean="0"/>
              <a:t> </a:t>
            </a:r>
            <a:r>
              <a:rPr lang="pt-BR" dirty="0" smtClean="0"/>
              <a:t>.</a:t>
            </a:r>
            <a:r>
              <a:rPr lang="pt-BR" dirty="0" smtClean="0">
                <a:sym typeface="Symbol"/>
              </a:rPr>
              <a:t>T		(2)</a:t>
            </a:r>
          </a:p>
          <a:p>
            <a:pPr marL="356616" lvl="1" indent="0" algn="just">
              <a:buNone/>
            </a:pPr>
            <a:r>
              <a:rPr lang="pt-BR" dirty="0" smtClean="0"/>
              <a:t>Q</a:t>
            </a:r>
            <a:r>
              <a:rPr lang="pt-BR" baseline="-25000" dirty="0" smtClean="0"/>
              <a:t>V</a:t>
            </a:r>
            <a:r>
              <a:rPr lang="pt-BR" dirty="0" smtClean="0"/>
              <a:t> </a:t>
            </a:r>
            <a:r>
              <a:rPr lang="pt-BR" dirty="0"/>
              <a:t>= </a:t>
            </a:r>
            <a:r>
              <a:rPr lang="pt-BR" dirty="0" smtClean="0"/>
              <a:t>n.C</a:t>
            </a:r>
            <a:r>
              <a:rPr lang="pt-BR" baseline="-25000" dirty="0" smtClean="0"/>
              <a:t>V </a:t>
            </a:r>
            <a:r>
              <a:rPr lang="pt-BR" dirty="0"/>
              <a:t>.</a:t>
            </a:r>
            <a:r>
              <a:rPr lang="pt-BR" dirty="0">
                <a:sym typeface="Symbol"/>
              </a:rPr>
              <a:t>T		</a:t>
            </a:r>
            <a:r>
              <a:rPr lang="pt-BR" dirty="0" smtClean="0">
                <a:sym typeface="Symbol"/>
              </a:rPr>
              <a:t>(3)</a:t>
            </a:r>
          </a:p>
          <a:p>
            <a:pPr marL="356616" lvl="1" indent="0" algn="just">
              <a:buNone/>
            </a:pPr>
            <a:r>
              <a:rPr lang="pt-BR" dirty="0">
                <a:latin typeface="Blackadder ITC" pitchFamily="82" charset="0"/>
              </a:rPr>
              <a:t>T</a:t>
            </a:r>
            <a:r>
              <a:rPr lang="pt-BR" dirty="0" smtClean="0"/>
              <a:t> </a:t>
            </a:r>
            <a:r>
              <a:rPr lang="pt-BR" dirty="0"/>
              <a:t>= </a:t>
            </a:r>
            <a:r>
              <a:rPr lang="pt-BR" dirty="0" smtClean="0"/>
              <a:t>p</a:t>
            </a:r>
            <a:r>
              <a:rPr lang="pt-BR" baseline="-25000" dirty="0" smtClean="0"/>
              <a:t> </a:t>
            </a:r>
            <a:r>
              <a:rPr lang="pt-BR" dirty="0"/>
              <a:t>.</a:t>
            </a:r>
            <a:r>
              <a:rPr lang="pt-BR" dirty="0" smtClean="0">
                <a:sym typeface="Symbol"/>
              </a:rPr>
              <a:t>V = </a:t>
            </a:r>
            <a:r>
              <a:rPr lang="pt-BR" dirty="0" err="1" smtClean="0">
                <a:sym typeface="Symbol"/>
              </a:rPr>
              <a:t>n.R</a:t>
            </a:r>
            <a:r>
              <a:rPr lang="pt-BR" dirty="0" smtClean="0">
                <a:sym typeface="Symbol"/>
              </a:rPr>
              <a:t>.</a:t>
            </a:r>
            <a:r>
              <a:rPr lang="pt-BR" dirty="0">
                <a:sym typeface="Symbol"/>
              </a:rPr>
              <a:t>	</a:t>
            </a:r>
            <a:r>
              <a:rPr lang="pt-BR" dirty="0" smtClean="0">
                <a:sym typeface="Symbol"/>
              </a:rPr>
              <a:t></a:t>
            </a:r>
            <a:r>
              <a:rPr lang="pt-BR" dirty="0">
                <a:sym typeface="Symbol"/>
              </a:rPr>
              <a:t>T 	</a:t>
            </a:r>
            <a:r>
              <a:rPr lang="pt-BR" dirty="0" smtClean="0">
                <a:sym typeface="Symbol"/>
              </a:rPr>
              <a:t>(4)</a:t>
            </a:r>
            <a:endParaRPr lang="pt-BR" dirty="0"/>
          </a:p>
          <a:p>
            <a:pPr marL="356616" lvl="1" indent="0" algn="just">
              <a:buNone/>
            </a:pPr>
            <a:endParaRPr lang="pt-BR" dirty="0"/>
          </a:p>
          <a:p>
            <a:pPr marL="356616" lvl="1" indent="0" algn="just">
              <a:buNone/>
            </a:pPr>
            <a:endParaRPr lang="pt-BR" dirty="0" smtClean="0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42360" y="274638"/>
            <a:ext cx="8466144" cy="850106"/>
          </a:xfrm>
        </p:spPr>
        <p:txBody>
          <a:bodyPr>
            <a:normAutofit/>
          </a:bodyPr>
          <a:lstStyle/>
          <a:p>
            <a:pPr algn="ctr"/>
            <a:r>
              <a:rPr lang="pt-BR" dirty="0" smtClean="0"/>
              <a:t>Relação de Mayer (3)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45C3A-330E-475B-8BFD-FA3AD9BEB4AA}" type="slidenum">
              <a:rPr lang="pt-BR" smtClean="0"/>
              <a:t>18</a:t>
            </a:fld>
            <a:endParaRPr lang="pt-BR"/>
          </a:p>
        </p:txBody>
      </p:sp>
      <p:grpSp>
        <p:nvGrpSpPr>
          <p:cNvPr id="6" name="Grupo 5"/>
          <p:cNvGrpSpPr/>
          <p:nvPr/>
        </p:nvGrpSpPr>
        <p:grpSpPr>
          <a:xfrm>
            <a:off x="6118037" y="620688"/>
            <a:ext cx="3436827" cy="3105636"/>
            <a:chOff x="5995205" y="1052736"/>
            <a:chExt cx="3436827" cy="3105636"/>
          </a:xfrm>
        </p:grpSpPr>
        <p:grpSp>
          <p:nvGrpSpPr>
            <p:cNvPr id="7" name="Grupo 6"/>
            <p:cNvGrpSpPr/>
            <p:nvPr/>
          </p:nvGrpSpPr>
          <p:grpSpPr>
            <a:xfrm>
              <a:off x="5995205" y="1052736"/>
              <a:ext cx="3436827" cy="3105636"/>
              <a:chOff x="5995205" y="1052736"/>
              <a:chExt cx="3436827" cy="3105636"/>
            </a:xfrm>
          </p:grpSpPr>
          <p:sp>
            <p:nvSpPr>
              <p:cNvPr id="10" name="CaixaDeTexto 9"/>
              <p:cNvSpPr txBox="1"/>
              <p:nvPr/>
            </p:nvSpPr>
            <p:spPr>
              <a:xfrm>
                <a:off x="6517589" y="3172326"/>
                <a:ext cx="338554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pt-BR" dirty="0" smtClean="0"/>
                  <a:t>A</a:t>
                </a:r>
                <a:endParaRPr lang="pt-BR" dirty="0"/>
              </a:p>
            </p:txBody>
          </p:sp>
          <p:cxnSp>
            <p:nvCxnSpPr>
              <p:cNvPr id="11" name="Conector de seta reta 10"/>
              <p:cNvCxnSpPr/>
              <p:nvPr/>
            </p:nvCxnSpPr>
            <p:spPr>
              <a:xfrm flipH="1" flipV="1">
                <a:off x="6300192" y="1700808"/>
                <a:ext cx="0" cy="2304256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2" name="Conector de seta reta 11"/>
              <p:cNvCxnSpPr/>
              <p:nvPr/>
            </p:nvCxnSpPr>
            <p:spPr>
              <a:xfrm>
                <a:off x="6084168" y="3789040"/>
                <a:ext cx="2808312" cy="0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3" name="Arco 12"/>
              <p:cNvSpPr/>
              <p:nvPr/>
            </p:nvSpPr>
            <p:spPr>
              <a:xfrm rot="10800000">
                <a:off x="6437312" y="1340768"/>
                <a:ext cx="2699792" cy="2304256"/>
              </a:xfrm>
              <a:prstGeom prst="arc">
                <a:avLst/>
              </a:prstGeom>
            </p:spPr>
            <p:style>
              <a:lnRef idx="1">
                <a:schemeClr val="accent3"/>
              </a:lnRef>
              <a:fillRef idx="0">
                <a:schemeClr val="accent3"/>
              </a:fillRef>
              <a:effectRef idx="0">
                <a:schemeClr val="accent3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14" name="Arco 13"/>
              <p:cNvSpPr/>
              <p:nvPr/>
            </p:nvSpPr>
            <p:spPr>
              <a:xfrm rot="10800000">
                <a:off x="6732240" y="1052736"/>
                <a:ext cx="2699792" cy="2304256"/>
              </a:xfrm>
              <a:prstGeom prst="arc">
                <a:avLst/>
              </a:prstGeom>
            </p:spPr>
            <p:style>
              <a:lnRef idx="1">
                <a:schemeClr val="accent4"/>
              </a:lnRef>
              <a:fillRef idx="0">
                <a:schemeClr val="accent4"/>
              </a:fillRef>
              <a:effectRef idx="0">
                <a:schemeClr val="accent4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cxnSp>
            <p:nvCxnSpPr>
              <p:cNvPr id="15" name="Conector reto 14"/>
              <p:cNvCxnSpPr/>
              <p:nvPr/>
            </p:nvCxnSpPr>
            <p:spPr>
              <a:xfrm flipV="1">
                <a:off x="6786832" y="2492896"/>
                <a:ext cx="0" cy="75600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6" name="CaixaDeTexto 15"/>
              <p:cNvSpPr txBox="1"/>
              <p:nvPr/>
            </p:nvSpPr>
            <p:spPr>
              <a:xfrm>
                <a:off x="5995205" y="1619508"/>
                <a:ext cx="300082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pt-BR" dirty="0"/>
                  <a:t>p</a:t>
                </a:r>
              </a:p>
            </p:txBody>
          </p:sp>
          <p:sp>
            <p:nvSpPr>
              <p:cNvPr id="17" name="CaixaDeTexto 16"/>
              <p:cNvSpPr txBox="1"/>
              <p:nvPr/>
            </p:nvSpPr>
            <p:spPr>
              <a:xfrm>
                <a:off x="8596067" y="3789040"/>
                <a:ext cx="324128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pt-BR" dirty="0" smtClean="0"/>
                  <a:t>V</a:t>
                </a:r>
                <a:endParaRPr lang="pt-BR" dirty="0"/>
              </a:p>
            </p:txBody>
          </p:sp>
          <p:sp>
            <p:nvSpPr>
              <p:cNvPr id="18" name="CaixaDeTexto 17"/>
              <p:cNvSpPr txBox="1"/>
              <p:nvPr/>
            </p:nvSpPr>
            <p:spPr>
              <a:xfrm>
                <a:off x="6691296" y="2123564"/>
                <a:ext cx="348172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pt-BR" dirty="0" smtClean="0"/>
                  <a:t>C</a:t>
                </a:r>
                <a:endParaRPr lang="pt-BR" dirty="0"/>
              </a:p>
            </p:txBody>
          </p:sp>
          <p:sp>
            <p:nvSpPr>
              <p:cNvPr id="19" name="CaixaDeTexto 18"/>
              <p:cNvSpPr txBox="1"/>
              <p:nvPr/>
            </p:nvSpPr>
            <p:spPr>
              <a:xfrm>
                <a:off x="7392788" y="2936262"/>
                <a:ext cx="31451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pt-BR" dirty="0"/>
                  <a:t>B</a:t>
                </a:r>
              </a:p>
            </p:txBody>
          </p:sp>
          <p:cxnSp>
            <p:nvCxnSpPr>
              <p:cNvPr id="20" name="Conector reto 19"/>
              <p:cNvCxnSpPr/>
              <p:nvPr/>
            </p:nvCxnSpPr>
            <p:spPr>
              <a:xfrm>
                <a:off x="6786832" y="3248896"/>
                <a:ext cx="701492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1" name="Elipse 20"/>
              <p:cNvSpPr/>
              <p:nvPr/>
            </p:nvSpPr>
            <p:spPr>
              <a:xfrm>
                <a:off x="6768754" y="3229385"/>
                <a:ext cx="45719" cy="45719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22" name="Elipse 21"/>
              <p:cNvSpPr/>
              <p:nvPr/>
            </p:nvSpPr>
            <p:spPr>
              <a:xfrm>
                <a:off x="6771026" y="2519185"/>
                <a:ext cx="45719" cy="45719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23" name="Elipse 22"/>
              <p:cNvSpPr/>
              <p:nvPr/>
            </p:nvSpPr>
            <p:spPr>
              <a:xfrm>
                <a:off x="7478609" y="3226624"/>
                <a:ext cx="45719" cy="45719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cxnSp>
            <p:nvCxnSpPr>
              <p:cNvPr id="24" name="Conector reto 23"/>
              <p:cNvCxnSpPr/>
              <p:nvPr/>
            </p:nvCxnSpPr>
            <p:spPr>
              <a:xfrm flipV="1">
                <a:off x="6786832" y="2852936"/>
                <a:ext cx="0" cy="72000"/>
              </a:xfrm>
              <a:prstGeom prst="line">
                <a:avLst/>
              </a:prstGeom>
              <a:ln>
                <a:headEnd type="none" w="med" len="med"/>
                <a:tailEnd type="arrow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" name="Conector reto 24"/>
              <p:cNvCxnSpPr/>
              <p:nvPr/>
            </p:nvCxnSpPr>
            <p:spPr>
              <a:xfrm rot="5400000" flipV="1">
                <a:off x="7130304" y="3217920"/>
                <a:ext cx="0" cy="72000"/>
              </a:xfrm>
              <a:prstGeom prst="line">
                <a:avLst/>
              </a:prstGeom>
              <a:ln>
                <a:headEnd type="none" w="med" len="med"/>
                <a:tailEnd type="arrow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8" name="CaixaDeTexto 7"/>
            <p:cNvSpPr txBox="1"/>
            <p:nvPr/>
          </p:nvSpPr>
          <p:spPr>
            <a:xfrm>
              <a:off x="7787208" y="3419708"/>
              <a:ext cx="40107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dirty="0" smtClean="0"/>
                <a:t>T</a:t>
              </a:r>
              <a:r>
                <a:rPr lang="pt-BR" baseline="-25000" dirty="0" smtClean="0"/>
                <a:t>1</a:t>
              </a:r>
              <a:endParaRPr lang="pt-BR" dirty="0"/>
            </a:p>
          </p:txBody>
        </p:sp>
        <p:sp>
          <p:nvSpPr>
            <p:cNvPr id="9" name="CaixaDeTexto 8"/>
            <p:cNvSpPr txBox="1"/>
            <p:nvPr/>
          </p:nvSpPr>
          <p:spPr>
            <a:xfrm>
              <a:off x="8040816" y="3120928"/>
              <a:ext cx="40107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dirty="0" smtClean="0"/>
                <a:t>T</a:t>
              </a:r>
              <a:r>
                <a:rPr lang="pt-BR" baseline="-25000" dirty="0"/>
                <a:t>2</a:t>
              </a:r>
              <a:endParaRPr lang="pt-BR" dirty="0"/>
            </a:p>
          </p:txBody>
        </p:sp>
      </p:grpSp>
    </p:spTree>
    <p:extLst>
      <p:ext uri="{BB962C8B-B14F-4D97-AF65-F5344CB8AC3E}">
        <p14:creationId xmlns:p14="http://schemas.microsoft.com/office/powerpoint/2010/main" val="8164547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ângulo 2"/>
          <p:cNvSpPr/>
          <p:nvPr/>
        </p:nvSpPr>
        <p:spPr>
          <a:xfrm>
            <a:off x="2699792" y="4149080"/>
            <a:ext cx="1944216" cy="432048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5" name="Espaço Reservado para Conteúdo 4"/>
          <p:cNvSpPr>
            <a:spLocks noGrp="1"/>
          </p:cNvSpPr>
          <p:nvPr>
            <p:ph idx="1"/>
          </p:nvPr>
        </p:nvSpPr>
        <p:spPr>
          <a:xfrm>
            <a:off x="954184" y="1160650"/>
            <a:ext cx="5057976" cy="5400600"/>
          </a:xfrm>
        </p:spPr>
        <p:txBody>
          <a:bodyPr>
            <a:normAutofit/>
          </a:bodyPr>
          <a:lstStyle/>
          <a:p>
            <a:pPr algn="just"/>
            <a:r>
              <a:rPr lang="pt-BR" sz="2800" dirty="0" smtClean="0"/>
              <a:t>Substituindo (2), (3) e (4) em (1) temos:</a:t>
            </a:r>
          </a:p>
          <a:p>
            <a:pPr algn="just"/>
            <a:endParaRPr lang="pt-BR" sz="2800" dirty="0" smtClean="0"/>
          </a:p>
          <a:p>
            <a:pPr marL="82296" indent="0" algn="ctr">
              <a:buNone/>
            </a:pPr>
            <a:r>
              <a:rPr lang="pt-BR" sz="2800" dirty="0" err="1" smtClean="0"/>
              <a:t>n.C</a:t>
            </a:r>
            <a:r>
              <a:rPr lang="pt-BR" sz="2800" baseline="-25000" dirty="0" err="1" smtClean="0"/>
              <a:t>P</a:t>
            </a:r>
            <a:r>
              <a:rPr lang="pt-BR" sz="2800" dirty="0" err="1" smtClean="0"/>
              <a:t>.</a:t>
            </a:r>
            <a:r>
              <a:rPr lang="pt-BR" sz="2800" dirty="0" err="1">
                <a:sym typeface="Symbol"/>
              </a:rPr>
              <a:t></a:t>
            </a:r>
            <a:r>
              <a:rPr lang="pt-BR" sz="2800" dirty="0" err="1" smtClean="0">
                <a:sym typeface="Symbol"/>
              </a:rPr>
              <a:t>T</a:t>
            </a:r>
            <a:r>
              <a:rPr lang="pt-BR" sz="2800" dirty="0" smtClean="0">
                <a:sym typeface="Symbol"/>
              </a:rPr>
              <a:t> –  </a:t>
            </a:r>
            <a:r>
              <a:rPr lang="pt-BR" sz="2800" dirty="0" err="1" smtClean="0"/>
              <a:t>n.C</a:t>
            </a:r>
            <a:r>
              <a:rPr lang="pt-BR" sz="2800" baseline="-25000" dirty="0" err="1" smtClean="0"/>
              <a:t>V</a:t>
            </a:r>
            <a:r>
              <a:rPr lang="pt-BR" sz="2800" dirty="0" err="1" smtClean="0"/>
              <a:t>.</a:t>
            </a:r>
            <a:r>
              <a:rPr lang="pt-BR" sz="2800" dirty="0" err="1">
                <a:sym typeface="Symbol"/>
              </a:rPr>
              <a:t></a:t>
            </a:r>
            <a:r>
              <a:rPr lang="pt-BR" sz="2800" dirty="0" err="1" smtClean="0">
                <a:sym typeface="Symbol"/>
              </a:rPr>
              <a:t>T</a:t>
            </a:r>
            <a:r>
              <a:rPr lang="pt-BR" sz="2800" dirty="0" smtClean="0">
                <a:sym typeface="Symbol"/>
              </a:rPr>
              <a:t> = </a:t>
            </a:r>
            <a:r>
              <a:rPr lang="pt-BR" sz="2800" dirty="0" err="1" smtClean="0">
                <a:sym typeface="Symbol"/>
              </a:rPr>
              <a:t>n.R.</a:t>
            </a:r>
            <a:r>
              <a:rPr lang="pt-BR" sz="2800" dirty="0" err="1">
                <a:sym typeface="Symbol"/>
              </a:rPr>
              <a:t>T</a:t>
            </a:r>
            <a:r>
              <a:rPr lang="pt-BR" sz="2800" dirty="0">
                <a:sym typeface="Symbol"/>
              </a:rPr>
              <a:t> </a:t>
            </a:r>
            <a:endParaRPr lang="pt-BR" sz="2800" dirty="0" smtClean="0">
              <a:sym typeface="Symbol"/>
            </a:endParaRPr>
          </a:p>
          <a:p>
            <a:pPr marL="82296" indent="0" algn="just">
              <a:buNone/>
            </a:pPr>
            <a:endParaRPr lang="pt-BR" sz="2800" dirty="0" smtClean="0"/>
          </a:p>
          <a:p>
            <a:pPr marL="82296" indent="0" algn="just">
              <a:buNone/>
            </a:pPr>
            <a:r>
              <a:rPr lang="pt-BR" sz="2800" dirty="0" smtClean="0"/>
              <a:t>donde:</a:t>
            </a:r>
          </a:p>
          <a:p>
            <a:pPr marL="82296" indent="0" algn="ctr">
              <a:buNone/>
            </a:pPr>
            <a:r>
              <a:rPr lang="pt-BR" sz="2800" dirty="0" smtClean="0"/>
              <a:t>C</a:t>
            </a:r>
            <a:r>
              <a:rPr lang="pt-BR" sz="2800" baseline="-25000" dirty="0" smtClean="0"/>
              <a:t>P</a:t>
            </a:r>
            <a:r>
              <a:rPr lang="pt-BR" sz="2800" dirty="0" smtClean="0"/>
              <a:t> – C</a:t>
            </a:r>
            <a:r>
              <a:rPr lang="pt-BR" sz="2800" baseline="-25000" dirty="0" smtClean="0"/>
              <a:t>V</a:t>
            </a:r>
            <a:r>
              <a:rPr lang="pt-BR" sz="2800" dirty="0" smtClean="0"/>
              <a:t> = </a:t>
            </a:r>
            <a:r>
              <a:rPr lang="pt-BR" sz="2800" dirty="0" smtClean="0">
                <a:latin typeface="+mj-lt"/>
              </a:rPr>
              <a:t>R</a:t>
            </a:r>
          </a:p>
          <a:p>
            <a:pPr marL="356616" lvl="1" indent="0" algn="just">
              <a:buNone/>
            </a:pPr>
            <a:endParaRPr lang="pt-BR" dirty="0"/>
          </a:p>
          <a:p>
            <a:pPr marL="356616" lvl="1" indent="0" algn="just">
              <a:buNone/>
            </a:pPr>
            <a:endParaRPr lang="pt-BR" dirty="0" smtClean="0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42360" y="274638"/>
            <a:ext cx="8466144" cy="850106"/>
          </a:xfrm>
        </p:spPr>
        <p:txBody>
          <a:bodyPr>
            <a:normAutofit/>
          </a:bodyPr>
          <a:lstStyle/>
          <a:p>
            <a:pPr algn="ctr"/>
            <a:r>
              <a:rPr lang="pt-BR" dirty="0" smtClean="0"/>
              <a:t>Relação de Mayer (4)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45C3A-330E-475B-8BFD-FA3AD9BEB4AA}" type="slidenum">
              <a:rPr lang="pt-BR" smtClean="0"/>
              <a:t>19</a:t>
            </a:fld>
            <a:endParaRPr lang="pt-BR"/>
          </a:p>
        </p:txBody>
      </p:sp>
      <p:grpSp>
        <p:nvGrpSpPr>
          <p:cNvPr id="6" name="Grupo 5"/>
          <p:cNvGrpSpPr/>
          <p:nvPr/>
        </p:nvGrpSpPr>
        <p:grpSpPr>
          <a:xfrm>
            <a:off x="6131685" y="620688"/>
            <a:ext cx="3436827" cy="3105636"/>
            <a:chOff x="5995205" y="1052736"/>
            <a:chExt cx="3436827" cy="3105636"/>
          </a:xfrm>
        </p:grpSpPr>
        <p:grpSp>
          <p:nvGrpSpPr>
            <p:cNvPr id="7" name="Grupo 6"/>
            <p:cNvGrpSpPr/>
            <p:nvPr/>
          </p:nvGrpSpPr>
          <p:grpSpPr>
            <a:xfrm>
              <a:off x="5995205" y="1052736"/>
              <a:ext cx="3436827" cy="3105636"/>
              <a:chOff x="5995205" y="1052736"/>
              <a:chExt cx="3436827" cy="3105636"/>
            </a:xfrm>
          </p:grpSpPr>
          <p:sp>
            <p:nvSpPr>
              <p:cNvPr id="10" name="CaixaDeTexto 9"/>
              <p:cNvSpPr txBox="1"/>
              <p:nvPr/>
            </p:nvSpPr>
            <p:spPr>
              <a:xfrm>
                <a:off x="6517589" y="3172326"/>
                <a:ext cx="338554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pt-BR" dirty="0" smtClean="0"/>
                  <a:t>A</a:t>
                </a:r>
                <a:endParaRPr lang="pt-BR" dirty="0"/>
              </a:p>
            </p:txBody>
          </p:sp>
          <p:cxnSp>
            <p:nvCxnSpPr>
              <p:cNvPr id="11" name="Conector de seta reta 10"/>
              <p:cNvCxnSpPr/>
              <p:nvPr/>
            </p:nvCxnSpPr>
            <p:spPr>
              <a:xfrm flipH="1" flipV="1">
                <a:off x="6300192" y="1700808"/>
                <a:ext cx="0" cy="2304256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2" name="Conector de seta reta 11"/>
              <p:cNvCxnSpPr/>
              <p:nvPr/>
            </p:nvCxnSpPr>
            <p:spPr>
              <a:xfrm>
                <a:off x="6084168" y="3789040"/>
                <a:ext cx="2808312" cy="0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3" name="Arco 12"/>
              <p:cNvSpPr/>
              <p:nvPr/>
            </p:nvSpPr>
            <p:spPr>
              <a:xfrm rot="10800000">
                <a:off x="6437312" y="1340768"/>
                <a:ext cx="2699792" cy="2304256"/>
              </a:xfrm>
              <a:prstGeom prst="arc">
                <a:avLst/>
              </a:prstGeom>
            </p:spPr>
            <p:style>
              <a:lnRef idx="1">
                <a:schemeClr val="accent3"/>
              </a:lnRef>
              <a:fillRef idx="0">
                <a:schemeClr val="accent3"/>
              </a:fillRef>
              <a:effectRef idx="0">
                <a:schemeClr val="accent3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14" name="Arco 13"/>
              <p:cNvSpPr/>
              <p:nvPr/>
            </p:nvSpPr>
            <p:spPr>
              <a:xfrm rot="10800000">
                <a:off x="6732240" y="1052736"/>
                <a:ext cx="2699792" cy="2304256"/>
              </a:xfrm>
              <a:prstGeom prst="arc">
                <a:avLst/>
              </a:prstGeom>
            </p:spPr>
            <p:style>
              <a:lnRef idx="1">
                <a:schemeClr val="accent4"/>
              </a:lnRef>
              <a:fillRef idx="0">
                <a:schemeClr val="accent4"/>
              </a:fillRef>
              <a:effectRef idx="0">
                <a:schemeClr val="accent4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cxnSp>
            <p:nvCxnSpPr>
              <p:cNvPr id="15" name="Conector reto 14"/>
              <p:cNvCxnSpPr/>
              <p:nvPr/>
            </p:nvCxnSpPr>
            <p:spPr>
              <a:xfrm flipV="1">
                <a:off x="6786832" y="2492896"/>
                <a:ext cx="0" cy="75600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6" name="CaixaDeTexto 15"/>
              <p:cNvSpPr txBox="1"/>
              <p:nvPr/>
            </p:nvSpPr>
            <p:spPr>
              <a:xfrm>
                <a:off x="5995205" y="1619508"/>
                <a:ext cx="300082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pt-BR" dirty="0"/>
                  <a:t>p</a:t>
                </a:r>
              </a:p>
            </p:txBody>
          </p:sp>
          <p:sp>
            <p:nvSpPr>
              <p:cNvPr id="17" name="CaixaDeTexto 16"/>
              <p:cNvSpPr txBox="1"/>
              <p:nvPr/>
            </p:nvSpPr>
            <p:spPr>
              <a:xfrm>
                <a:off x="8596067" y="3789040"/>
                <a:ext cx="324128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pt-BR" dirty="0" smtClean="0"/>
                  <a:t>V</a:t>
                </a:r>
                <a:endParaRPr lang="pt-BR" dirty="0"/>
              </a:p>
            </p:txBody>
          </p:sp>
          <p:sp>
            <p:nvSpPr>
              <p:cNvPr id="18" name="CaixaDeTexto 17"/>
              <p:cNvSpPr txBox="1"/>
              <p:nvPr/>
            </p:nvSpPr>
            <p:spPr>
              <a:xfrm>
                <a:off x="6691296" y="2123564"/>
                <a:ext cx="348172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pt-BR" dirty="0" smtClean="0"/>
                  <a:t>C</a:t>
                </a:r>
                <a:endParaRPr lang="pt-BR" dirty="0"/>
              </a:p>
            </p:txBody>
          </p:sp>
          <p:sp>
            <p:nvSpPr>
              <p:cNvPr id="19" name="CaixaDeTexto 18"/>
              <p:cNvSpPr txBox="1"/>
              <p:nvPr/>
            </p:nvSpPr>
            <p:spPr>
              <a:xfrm>
                <a:off x="7392788" y="2936262"/>
                <a:ext cx="31451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pt-BR" dirty="0"/>
                  <a:t>B</a:t>
                </a:r>
              </a:p>
            </p:txBody>
          </p:sp>
          <p:cxnSp>
            <p:nvCxnSpPr>
              <p:cNvPr id="20" name="Conector reto 19"/>
              <p:cNvCxnSpPr/>
              <p:nvPr/>
            </p:nvCxnSpPr>
            <p:spPr>
              <a:xfrm>
                <a:off x="6786832" y="3248896"/>
                <a:ext cx="701492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1" name="Elipse 20"/>
              <p:cNvSpPr/>
              <p:nvPr/>
            </p:nvSpPr>
            <p:spPr>
              <a:xfrm>
                <a:off x="6768754" y="3229385"/>
                <a:ext cx="45719" cy="45719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22" name="Elipse 21"/>
              <p:cNvSpPr/>
              <p:nvPr/>
            </p:nvSpPr>
            <p:spPr>
              <a:xfrm>
                <a:off x="6771026" y="2519185"/>
                <a:ext cx="45719" cy="45719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23" name="Elipse 22"/>
              <p:cNvSpPr/>
              <p:nvPr/>
            </p:nvSpPr>
            <p:spPr>
              <a:xfrm>
                <a:off x="7478609" y="3226624"/>
                <a:ext cx="45719" cy="45719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cxnSp>
            <p:nvCxnSpPr>
              <p:cNvPr id="24" name="Conector reto 23"/>
              <p:cNvCxnSpPr/>
              <p:nvPr/>
            </p:nvCxnSpPr>
            <p:spPr>
              <a:xfrm flipV="1">
                <a:off x="6786832" y="2852936"/>
                <a:ext cx="0" cy="72000"/>
              </a:xfrm>
              <a:prstGeom prst="line">
                <a:avLst/>
              </a:prstGeom>
              <a:ln>
                <a:headEnd type="none" w="med" len="med"/>
                <a:tailEnd type="arrow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" name="Conector reto 24"/>
              <p:cNvCxnSpPr/>
              <p:nvPr/>
            </p:nvCxnSpPr>
            <p:spPr>
              <a:xfrm rot="5400000" flipV="1">
                <a:off x="7130304" y="3217920"/>
                <a:ext cx="0" cy="72000"/>
              </a:xfrm>
              <a:prstGeom prst="line">
                <a:avLst/>
              </a:prstGeom>
              <a:ln>
                <a:headEnd type="none" w="med" len="med"/>
                <a:tailEnd type="arrow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8" name="CaixaDeTexto 7"/>
            <p:cNvSpPr txBox="1"/>
            <p:nvPr/>
          </p:nvSpPr>
          <p:spPr>
            <a:xfrm>
              <a:off x="7787208" y="3419708"/>
              <a:ext cx="40107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dirty="0" smtClean="0"/>
                <a:t>T</a:t>
              </a:r>
              <a:r>
                <a:rPr lang="pt-BR" baseline="-25000" dirty="0" smtClean="0"/>
                <a:t>1</a:t>
              </a:r>
              <a:endParaRPr lang="pt-BR" dirty="0"/>
            </a:p>
          </p:txBody>
        </p:sp>
        <p:sp>
          <p:nvSpPr>
            <p:cNvPr id="9" name="CaixaDeTexto 8"/>
            <p:cNvSpPr txBox="1"/>
            <p:nvPr/>
          </p:nvSpPr>
          <p:spPr>
            <a:xfrm>
              <a:off x="8040816" y="3120928"/>
              <a:ext cx="40107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dirty="0" smtClean="0"/>
                <a:t>T</a:t>
              </a:r>
              <a:r>
                <a:rPr lang="pt-BR" baseline="-25000" dirty="0"/>
                <a:t>2</a:t>
              </a:r>
              <a:endParaRPr lang="pt-BR" dirty="0"/>
            </a:p>
          </p:txBody>
        </p:sp>
      </p:grpSp>
    </p:spTree>
    <p:extLst>
      <p:ext uri="{BB962C8B-B14F-4D97-AF65-F5344CB8AC3E}">
        <p14:creationId xmlns:p14="http://schemas.microsoft.com/office/powerpoint/2010/main" val="38160930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115616" y="274638"/>
            <a:ext cx="7818072" cy="850106"/>
          </a:xfrm>
        </p:spPr>
        <p:txBody>
          <a:bodyPr>
            <a:normAutofit/>
          </a:bodyPr>
          <a:lstStyle/>
          <a:p>
            <a:pPr algn="ctr"/>
            <a:r>
              <a:rPr lang="pt-BR" dirty="0" smtClean="0"/>
              <a:t>Trabalho numa Transformação (1)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45C3A-330E-475B-8BFD-FA3AD9BEB4AA}" type="slidenum">
              <a:rPr lang="pt-BR" smtClean="0"/>
              <a:t>2</a:t>
            </a:fld>
            <a:endParaRPr lang="pt-BR"/>
          </a:p>
        </p:txBody>
      </p:sp>
      <p:sp>
        <p:nvSpPr>
          <p:cNvPr id="5" name="Espaço Reservado para Conteúdo 4"/>
          <p:cNvSpPr>
            <a:spLocks noGrp="1"/>
          </p:cNvSpPr>
          <p:nvPr>
            <p:ph idx="1"/>
          </p:nvPr>
        </p:nvSpPr>
        <p:spPr>
          <a:xfrm>
            <a:off x="1043608" y="1473696"/>
            <a:ext cx="6264696" cy="5051648"/>
          </a:xfrm>
        </p:spPr>
        <p:txBody>
          <a:bodyPr>
            <a:normAutofit/>
          </a:bodyPr>
          <a:lstStyle/>
          <a:p>
            <a:pPr algn="just"/>
            <a:r>
              <a:rPr lang="pt-BR" sz="2800" dirty="0" smtClean="0"/>
              <a:t>Consideremos uma massa de gás contida num cilindro cujo êmbolo pode se movimentar livremente e sobre o qual há um pequeno peso.</a:t>
            </a:r>
          </a:p>
          <a:p>
            <a:pPr algn="just"/>
            <a:r>
              <a:rPr lang="pt-BR" sz="2800" dirty="0" smtClean="0"/>
              <a:t>Durante qualquer transformação sofrida pelo gás, a pressão se mantém constante, pois o peso colocado sobre o êmbolo não varia.</a:t>
            </a:r>
          </a:p>
          <a:p>
            <a:pPr algn="just"/>
            <a:r>
              <a:rPr lang="pt-BR" sz="2800" dirty="0" smtClean="0"/>
              <a:t>Sejam p a pressão, V</a:t>
            </a:r>
            <a:r>
              <a:rPr lang="pt-BR" sz="2800" baseline="-25000" dirty="0" smtClean="0"/>
              <a:t>1</a:t>
            </a:r>
            <a:r>
              <a:rPr lang="pt-BR" sz="2800" dirty="0" smtClean="0"/>
              <a:t> o volume e T</a:t>
            </a:r>
            <a:r>
              <a:rPr lang="pt-BR" sz="2800" baseline="-25000" dirty="0" smtClean="0"/>
              <a:t>1</a:t>
            </a:r>
            <a:r>
              <a:rPr lang="pt-BR" sz="2800" dirty="0" smtClean="0"/>
              <a:t> a temperatura do gás na situação inicial.</a:t>
            </a:r>
          </a:p>
          <a:p>
            <a:pPr marL="82296" indent="0" algn="just">
              <a:buNone/>
            </a:pPr>
            <a:endParaRPr lang="pt-BR" sz="2800" dirty="0"/>
          </a:p>
        </p:txBody>
      </p:sp>
      <p:grpSp>
        <p:nvGrpSpPr>
          <p:cNvPr id="6" name="Grupo 5"/>
          <p:cNvGrpSpPr/>
          <p:nvPr/>
        </p:nvGrpSpPr>
        <p:grpSpPr>
          <a:xfrm>
            <a:off x="7397640" y="1268760"/>
            <a:ext cx="1368152" cy="1608886"/>
            <a:chOff x="7397640" y="1268760"/>
            <a:chExt cx="1368152" cy="1608886"/>
          </a:xfrm>
        </p:grpSpPr>
        <p:grpSp>
          <p:nvGrpSpPr>
            <p:cNvPr id="7" name="Grupo 6"/>
            <p:cNvGrpSpPr/>
            <p:nvPr/>
          </p:nvGrpSpPr>
          <p:grpSpPr>
            <a:xfrm>
              <a:off x="7397640" y="1268760"/>
              <a:ext cx="1368152" cy="1608886"/>
              <a:chOff x="7245240" y="1372300"/>
              <a:chExt cx="1368152" cy="1608886"/>
            </a:xfrm>
          </p:grpSpPr>
          <p:grpSp>
            <p:nvGrpSpPr>
              <p:cNvPr id="11" name="Grupo 10"/>
              <p:cNvGrpSpPr/>
              <p:nvPr/>
            </p:nvGrpSpPr>
            <p:grpSpPr>
              <a:xfrm>
                <a:off x="7245240" y="1372300"/>
                <a:ext cx="1368152" cy="1608886"/>
                <a:chOff x="7245240" y="1388066"/>
                <a:chExt cx="1368152" cy="1608886"/>
              </a:xfrm>
            </p:grpSpPr>
            <p:sp>
              <p:nvSpPr>
                <p:cNvPr id="13" name="Retângulo 12"/>
                <p:cNvSpPr/>
                <p:nvPr/>
              </p:nvSpPr>
              <p:spPr>
                <a:xfrm>
                  <a:off x="7308304" y="1484784"/>
                  <a:ext cx="1224136" cy="1512168"/>
                </a:xfrm>
                <a:prstGeom prst="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pt-BR"/>
                </a:p>
              </p:txBody>
            </p:sp>
            <p:sp>
              <p:nvSpPr>
                <p:cNvPr id="14" name="Retângulo 13"/>
                <p:cNvSpPr/>
                <p:nvPr/>
              </p:nvSpPr>
              <p:spPr>
                <a:xfrm>
                  <a:off x="7245240" y="1388066"/>
                  <a:ext cx="1368152" cy="144016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pt-BR"/>
                </a:p>
              </p:txBody>
            </p:sp>
            <p:sp>
              <p:nvSpPr>
                <p:cNvPr id="15" name="Retângulo 14"/>
                <p:cNvSpPr/>
                <p:nvPr/>
              </p:nvSpPr>
              <p:spPr>
                <a:xfrm>
                  <a:off x="7308304" y="1997784"/>
                  <a:ext cx="1224136" cy="45719"/>
                </a:xfrm>
                <a:prstGeom prst="rec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pt-BR"/>
                </a:p>
              </p:txBody>
            </p:sp>
          </p:grpSp>
          <p:sp>
            <p:nvSpPr>
              <p:cNvPr id="12" name="Retângulo 11"/>
              <p:cNvSpPr/>
              <p:nvPr/>
            </p:nvSpPr>
            <p:spPr>
              <a:xfrm>
                <a:off x="7339836" y="2029316"/>
                <a:ext cx="1170000" cy="936104"/>
              </a:xfrm>
              <a:prstGeom prst="rect">
                <a:avLst/>
              </a:prstGeom>
              <a:solidFill>
                <a:schemeClr val="accent2">
                  <a:lumMod val="40000"/>
                  <a:lumOff val="6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pt-BR" dirty="0" smtClean="0">
                    <a:solidFill>
                      <a:schemeClr val="tx1"/>
                    </a:solidFill>
                  </a:rPr>
                  <a:t>p; V</a:t>
                </a:r>
                <a:r>
                  <a:rPr lang="pt-BR" baseline="-25000" dirty="0" smtClean="0">
                    <a:solidFill>
                      <a:schemeClr val="tx1"/>
                    </a:solidFill>
                  </a:rPr>
                  <a:t>1</a:t>
                </a:r>
                <a:r>
                  <a:rPr lang="pt-BR" dirty="0" smtClean="0">
                    <a:solidFill>
                      <a:schemeClr val="tx1"/>
                    </a:solidFill>
                  </a:rPr>
                  <a:t>; T</a:t>
                </a:r>
                <a:r>
                  <a:rPr lang="pt-BR" baseline="-25000" dirty="0" smtClean="0">
                    <a:solidFill>
                      <a:schemeClr val="tx1"/>
                    </a:solidFill>
                  </a:rPr>
                  <a:t>1</a:t>
                </a:r>
                <a:endParaRPr lang="pt-BR" dirty="0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8" name="Grupo 7"/>
            <p:cNvGrpSpPr/>
            <p:nvPr/>
          </p:nvGrpSpPr>
          <p:grpSpPr>
            <a:xfrm>
              <a:off x="7969652" y="1458409"/>
              <a:ext cx="207360" cy="418404"/>
              <a:chOff x="8133766" y="548680"/>
              <a:chExt cx="207360" cy="418404"/>
            </a:xfrm>
          </p:grpSpPr>
          <p:sp>
            <p:nvSpPr>
              <p:cNvPr id="9" name="Retângulo 8"/>
              <p:cNvSpPr/>
              <p:nvPr/>
            </p:nvSpPr>
            <p:spPr>
              <a:xfrm>
                <a:off x="8133766" y="679052"/>
                <a:ext cx="207360" cy="288032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10" name="Elipse 9"/>
              <p:cNvSpPr/>
              <p:nvPr/>
            </p:nvSpPr>
            <p:spPr>
              <a:xfrm>
                <a:off x="8181064" y="548680"/>
                <a:ext cx="108000" cy="108000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0835982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ço Reservado para Conteúdo 4"/>
          <p:cNvSpPr>
            <a:spLocks noGrp="1"/>
          </p:cNvSpPr>
          <p:nvPr>
            <p:ph idx="1"/>
          </p:nvPr>
        </p:nvSpPr>
        <p:spPr>
          <a:xfrm>
            <a:off x="1043608" y="1124744"/>
            <a:ext cx="7488832" cy="5400600"/>
          </a:xfrm>
        </p:spPr>
        <p:txBody>
          <a:bodyPr>
            <a:normAutofit/>
          </a:bodyPr>
          <a:lstStyle/>
          <a:p>
            <a:pPr marL="539496" indent="-457200" algn="just"/>
            <a:r>
              <a:rPr lang="pt-BR" sz="2800" dirty="0" smtClean="0"/>
              <a:t>Um gás sofre uma transformação adiabática quando não troca calor com o meio exterior, ou seja:</a:t>
            </a:r>
          </a:p>
          <a:p>
            <a:pPr marL="539496" indent="-457200" algn="just"/>
            <a:endParaRPr lang="pt-BR" sz="2800" dirty="0" smtClean="0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42360" y="274638"/>
            <a:ext cx="8466144" cy="850106"/>
          </a:xfrm>
        </p:spPr>
        <p:txBody>
          <a:bodyPr>
            <a:normAutofit/>
          </a:bodyPr>
          <a:lstStyle/>
          <a:p>
            <a:pPr algn="ctr"/>
            <a:r>
              <a:rPr lang="pt-BR" dirty="0" smtClean="0"/>
              <a:t>Transformação Adiabática (1)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45C3A-330E-475B-8BFD-FA3AD9BEB4AA}" type="slidenum">
              <a:rPr lang="pt-BR" smtClean="0"/>
              <a:t>20</a:t>
            </a:fld>
            <a:endParaRPr lang="pt-BR"/>
          </a:p>
        </p:txBody>
      </p:sp>
      <p:pic>
        <p:nvPicPr>
          <p:cNvPr id="7173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640" y="2564904"/>
            <a:ext cx="7387174" cy="20162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3" name="Grupo 2"/>
          <p:cNvGrpSpPr/>
          <p:nvPr/>
        </p:nvGrpSpPr>
        <p:grpSpPr>
          <a:xfrm>
            <a:off x="1012907" y="4761939"/>
            <a:ext cx="8311621" cy="1619389"/>
            <a:chOff x="1062827" y="5013176"/>
            <a:chExt cx="7985235" cy="1187341"/>
          </a:xfrm>
        </p:grpSpPr>
        <p:pic>
          <p:nvPicPr>
            <p:cNvPr id="1026" name="Picture 2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62827" y="5013176"/>
              <a:ext cx="3962400" cy="1171575"/>
            </a:xfrm>
            <a:prstGeom prst="rect">
              <a:avLst/>
            </a:prstGeom>
            <a:ln>
              <a:noFill/>
            </a:ln>
            <a:effectLst>
              <a:reflection blurRad="12700" stA="30000" endPos="30000" dist="5000" dir="5400000" sy="-100000" algn="bl" rotWithShape="0"/>
            </a:effectLst>
            <a:scene3d>
              <a:camera prst="perspectiveContrastingLeftFacing">
                <a:rot lat="300000" lon="19800000" rev="0"/>
              </a:camera>
              <a:lightRig rig="threePt" dir="t">
                <a:rot lat="0" lon="0" rev="2700000"/>
              </a:lightRig>
            </a:scene3d>
            <a:sp3d>
              <a:bevelT w="63500" h="50800"/>
            </a:sp3d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27" name="Picture 3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009462" y="5057517"/>
              <a:ext cx="4038600" cy="1143000"/>
            </a:xfrm>
            <a:prstGeom prst="rect">
              <a:avLst/>
            </a:prstGeom>
            <a:ln>
              <a:noFill/>
            </a:ln>
            <a:effectLst>
              <a:reflection blurRad="12700" stA="30000" endPos="30000" dist="5000" dir="5400000" sy="-100000" algn="bl" rotWithShape="0"/>
            </a:effectLst>
            <a:scene3d>
              <a:camera prst="perspectiveContrastingLeftFacing">
                <a:rot lat="300000" lon="19800000" rev="0"/>
              </a:camera>
              <a:lightRig rig="threePt" dir="t">
                <a:rot lat="0" lon="0" rev="2700000"/>
              </a:lightRig>
            </a:scene3d>
            <a:sp3d>
              <a:bevelT w="63500" h="50800"/>
            </a:sp3d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5337641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ço Reservado para Conteúdo 4"/>
          <p:cNvSpPr>
            <a:spLocks noGrp="1"/>
          </p:cNvSpPr>
          <p:nvPr>
            <p:ph idx="1"/>
          </p:nvPr>
        </p:nvSpPr>
        <p:spPr>
          <a:xfrm>
            <a:off x="1043608" y="1124744"/>
            <a:ext cx="7488832" cy="5400600"/>
          </a:xfrm>
        </p:spPr>
        <p:txBody>
          <a:bodyPr>
            <a:normAutofit/>
          </a:bodyPr>
          <a:lstStyle/>
          <a:p>
            <a:pPr marL="539496" indent="-457200" algn="just"/>
            <a:r>
              <a:rPr lang="pt-BR" sz="2800" dirty="0" smtClean="0"/>
              <a:t>Ciclo ou transformação cíclica de uma dada massa gasosa é um conjunto de transformações após as quais o gás volta à mesma pressão, ao mesmo volume a à mesma temperatura que apresentava inicialmente.</a:t>
            </a:r>
          </a:p>
          <a:p>
            <a:pPr marL="82296" indent="0" algn="just">
              <a:buNone/>
            </a:pPr>
            <a:endParaRPr lang="pt-BR" sz="2800" dirty="0" smtClean="0"/>
          </a:p>
          <a:p>
            <a:pPr marL="539496" indent="-457200" algn="just"/>
            <a:r>
              <a:rPr lang="pt-BR" sz="2800" dirty="0" smtClean="0"/>
              <a:t>Isto é, </a:t>
            </a:r>
            <a:r>
              <a:rPr lang="pt-BR" sz="2800" b="1" dirty="0" smtClean="0"/>
              <a:t>em um ciclo o estado final é igual ao estado inicial</a:t>
            </a:r>
            <a:r>
              <a:rPr lang="pt-BR" sz="2800" dirty="0" smtClean="0"/>
              <a:t>.</a:t>
            </a:r>
          </a:p>
          <a:p>
            <a:pPr marL="539496" indent="-457200" algn="just"/>
            <a:endParaRPr lang="pt-BR" sz="2800" dirty="0" smtClean="0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42360" y="274638"/>
            <a:ext cx="8466144" cy="850106"/>
          </a:xfrm>
        </p:spPr>
        <p:txBody>
          <a:bodyPr>
            <a:normAutofit/>
          </a:bodyPr>
          <a:lstStyle/>
          <a:p>
            <a:pPr algn="ctr"/>
            <a:r>
              <a:rPr lang="pt-BR" dirty="0" smtClean="0"/>
              <a:t>Transformação Cíclica (1)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45C3A-330E-475B-8BFD-FA3AD9BEB4AA}" type="slidenum">
              <a:rPr lang="pt-BR" smtClean="0"/>
              <a:t>21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969761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ço Reservado para Conteúdo 4"/>
          <p:cNvSpPr>
            <a:spLocks noGrp="1"/>
          </p:cNvSpPr>
          <p:nvPr>
            <p:ph idx="1"/>
          </p:nvPr>
        </p:nvSpPr>
        <p:spPr>
          <a:xfrm>
            <a:off x="899592" y="1124744"/>
            <a:ext cx="5400600" cy="5400600"/>
          </a:xfrm>
        </p:spPr>
        <p:txBody>
          <a:bodyPr>
            <a:normAutofit/>
          </a:bodyPr>
          <a:lstStyle/>
          <a:p>
            <a:pPr marL="539496" indent="-457200" algn="just"/>
            <a:r>
              <a:rPr lang="pt-BR" sz="2800" dirty="0" smtClean="0"/>
              <a:t>Sejam A e C dois estados de uma massa gasosa.</a:t>
            </a:r>
          </a:p>
          <a:p>
            <a:pPr marL="539496" indent="-457200" algn="just"/>
            <a:r>
              <a:rPr lang="pt-BR" sz="2800" dirty="0" smtClean="0"/>
              <a:t>Imaginemos que o gás passa de A para C, realizando uma expansão isobárica AB seguida de uma diminuição </a:t>
            </a:r>
            <a:r>
              <a:rPr lang="pt-BR" sz="2800" dirty="0" err="1" smtClean="0"/>
              <a:t>isocórica</a:t>
            </a:r>
            <a:r>
              <a:rPr lang="pt-BR" sz="2800" dirty="0" smtClean="0"/>
              <a:t> de pressão BC.</a:t>
            </a:r>
          </a:p>
          <a:p>
            <a:pPr marL="539496" indent="-457200" algn="just"/>
            <a:r>
              <a:rPr lang="pt-BR" sz="2800" dirty="0" smtClean="0"/>
              <a:t>O trabalho realizado </a:t>
            </a:r>
            <a:r>
              <a:rPr lang="pt-BR" sz="2800" dirty="0" smtClean="0">
                <a:latin typeface="Blackadder ITC" pitchFamily="82" charset="0"/>
              </a:rPr>
              <a:t>T</a:t>
            </a:r>
            <a:r>
              <a:rPr lang="pt-BR" sz="2800" baseline="-25000" dirty="0" smtClean="0"/>
              <a:t>1</a:t>
            </a:r>
            <a:r>
              <a:rPr lang="pt-BR" sz="2800" dirty="0" smtClean="0"/>
              <a:t> é dado pela área destacada no gráfico, sendo positivo (</a:t>
            </a:r>
            <a:r>
              <a:rPr lang="pt-BR" sz="2800" dirty="0">
                <a:latin typeface="Blackadder ITC" pitchFamily="82" charset="0"/>
              </a:rPr>
              <a:t>T</a:t>
            </a:r>
            <a:r>
              <a:rPr lang="pt-BR" sz="2800" baseline="-25000" dirty="0"/>
              <a:t>1 </a:t>
            </a:r>
            <a:r>
              <a:rPr lang="pt-BR" sz="2800" dirty="0" smtClean="0"/>
              <a:t>&gt; 0).</a:t>
            </a:r>
          </a:p>
          <a:p>
            <a:pPr marL="539496" indent="-457200" algn="just"/>
            <a:endParaRPr lang="pt-BR" sz="2800" dirty="0" smtClean="0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42360" y="274638"/>
            <a:ext cx="8466144" cy="850106"/>
          </a:xfrm>
        </p:spPr>
        <p:txBody>
          <a:bodyPr>
            <a:normAutofit/>
          </a:bodyPr>
          <a:lstStyle/>
          <a:p>
            <a:pPr algn="ctr"/>
            <a:r>
              <a:rPr lang="pt-BR" dirty="0" smtClean="0"/>
              <a:t>Transformação Cíclica (2)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45C3A-330E-475B-8BFD-FA3AD9BEB4AA}" type="slidenum">
              <a:rPr lang="pt-BR" smtClean="0"/>
              <a:t>22</a:t>
            </a:fld>
            <a:endParaRPr lang="pt-BR"/>
          </a:p>
        </p:txBody>
      </p:sp>
      <p:grpSp>
        <p:nvGrpSpPr>
          <p:cNvPr id="9" name="Grupo 8"/>
          <p:cNvGrpSpPr/>
          <p:nvPr/>
        </p:nvGrpSpPr>
        <p:grpSpPr>
          <a:xfrm>
            <a:off x="6450738" y="1268760"/>
            <a:ext cx="2693262" cy="2237686"/>
            <a:chOff x="6450738" y="1268760"/>
            <a:chExt cx="2693262" cy="2237686"/>
          </a:xfrm>
        </p:grpSpPr>
        <p:pic>
          <p:nvPicPr>
            <p:cNvPr id="2050" name="Picture 2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450738" y="1268760"/>
              <a:ext cx="2693262" cy="22376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cxnSp>
          <p:nvCxnSpPr>
            <p:cNvPr id="6" name="Conector reto 5"/>
            <p:cNvCxnSpPr/>
            <p:nvPr/>
          </p:nvCxnSpPr>
          <p:spPr>
            <a:xfrm>
              <a:off x="7211586" y="1700808"/>
              <a:ext cx="0" cy="1440160"/>
            </a:xfrm>
            <a:prstGeom prst="line">
              <a:avLst/>
            </a:prstGeom>
            <a:ln w="19050">
              <a:prstDash val="dash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8" name="Conector reto 7"/>
            <p:cNvCxnSpPr/>
            <p:nvPr/>
          </p:nvCxnSpPr>
          <p:spPr>
            <a:xfrm>
              <a:off x="8260174" y="2420888"/>
              <a:ext cx="0" cy="720080"/>
            </a:xfrm>
            <a:prstGeom prst="line">
              <a:avLst/>
            </a:prstGeom>
            <a:ln w="19050">
              <a:prstDash val="dash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42677253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ço Reservado para Conteúdo 4"/>
          <p:cNvSpPr>
            <a:spLocks noGrp="1"/>
          </p:cNvSpPr>
          <p:nvPr>
            <p:ph idx="1"/>
          </p:nvPr>
        </p:nvSpPr>
        <p:spPr>
          <a:xfrm>
            <a:off x="836528" y="1124744"/>
            <a:ext cx="5400600" cy="5400600"/>
          </a:xfrm>
        </p:spPr>
        <p:txBody>
          <a:bodyPr>
            <a:normAutofit/>
          </a:bodyPr>
          <a:lstStyle/>
          <a:p>
            <a:pPr marL="539496" indent="-457200" algn="just"/>
            <a:r>
              <a:rPr lang="pt-BR" sz="2800" dirty="0" smtClean="0"/>
              <a:t>Na volta de C para A, vamos considerar que o gás realize uma compressão isobárica CD seguida de um aumento </a:t>
            </a:r>
            <a:r>
              <a:rPr lang="pt-BR" sz="2800" dirty="0" err="1" smtClean="0"/>
              <a:t>isocórico</a:t>
            </a:r>
            <a:r>
              <a:rPr lang="pt-BR" sz="2800" dirty="0" smtClean="0"/>
              <a:t> de pressão DA.</a:t>
            </a:r>
          </a:p>
          <a:p>
            <a:pPr marL="539496" indent="-457200" algn="just"/>
            <a:endParaRPr lang="pt-BR" sz="2800" dirty="0" smtClean="0"/>
          </a:p>
          <a:p>
            <a:pPr marL="539496" indent="-457200" algn="just"/>
            <a:r>
              <a:rPr lang="pt-BR" sz="2800" dirty="0" smtClean="0"/>
              <a:t>O trabalho realizado </a:t>
            </a:r>
            <a:r>
              <a:rPr lang="pt-BR" sz="2800" dirty="0" smtClean="0">
                <a:latin typeface="Blackadder ITC" pitchFamily="82" charset="0"/>
              </a:rPr>
              <a:t>T</a:t>
            </a:r>
            <a:r>
              <a:rPr lang="pt-BR" sz="2800" baseline="-25000" dirty="0" smtClean="0"/>
              <a:t>2</a:t>
            </a:r>
            <a:r>
              <a:rPr lang="pt-BR" sz="2800" dirty="0" smtClean="0"/>
              <a:t> é dado pela área destacada no gráfico ao lado, sendo negativo (</a:t>
            </a:r>
            <a:r>
              <a:rPr lang="pt-BR" sz="2800" dirty="0" smtClean="0">
                <a:latin typeface="Blackadder ITC" pitchFamily="82" charset="0"/>
              </a:rPr>
              <a:t>T</a:t>
            </a:r>
            <a:r>
              <a:rPr lang="pt-BR" sz="2800" baseline="-25000" dirty="0" smtClean="0"/>
              <a:t>2 </a:t>
            </a:r>
            <a:r>
              <a:rPr lang="pt-BR" sz="2800" dirty="0"/>
              <a:t>&lt;</a:t>
            </a:r>
            <a:r>
              <a:rPr lang="pt-BR" sz="2800" dirty="0" smtClean="0"/>
              <a:t> 0).</a:t>
            </a:r>
          </a:p>
          <a:p>
            <a:pPr marL="539496" indent="-457200" algn="just"/>
            <a:endParaRPr lang="pt-BR" sz="2800" dirty="0" smtClean="0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42360" y="274638"/>
            <a:ext cx="8466144" cy="850106"/>
          </a:xfrm>
        </p:spPr>
        <p:txBody>
          <a:bodyPr>
            <a:normAutofit/>
          </a:bodyPr>
          <a:lstStyle/>
          <a:p>
            <a:pPr algn="ctr"/>
            <a:r>
              <a:rPr lang="pt-BR" dirty="0" smtClean="0"/>
              <a:t>Transformação Cíclica (3)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45C3A-330E-475B-8BFD-FA3AD9BEB4AA}" type="slidenum">
              <a:rPr lang="pt-BR" smtClean="0"/>
              <a:t>23</a:t>
            </a:fld>
            <a:endParaRPr lang="pt-BR"/>
          </a:p>
        </p:txBody>
      </p:sp>
      <p:grpSp>
        <p:nvGrpSpPr>
          <p:cNvPr id="3" name="Grupo 2"/>
          <p:cNvGrpSpPr/>
          <p:nvPr/>
        </p:nvGrpSpPr>
        <p:grpSpPr>
          <a:xfrm>
            <a:off x="6157891" y="1196752"/>
            <a:ext cx="2986110" cy="2400318"/>
            <a:chOff x="6157891" y="1196752"/>
            <a:chExt cx="2986110" cy="2400318"/>
          </a:xfrm>
        </p:grpSpPr>
        <p:pic>
          <p:nvPicPr>
            <p:cNvPr id="3074" name="Picture 2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157891" y="1196752"/>
              <a:ext cx="2986110" cy="24003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cxnSp>
          <p:nvCxnSpPr>
            <p:cNvPr id="7" name="Conector reto 6"/>
            <p:cNvCxnSpPr/>
            <p:nvPr/>
          </p:nvCxnSpPr>
          <p:spPr>
            <a:xfrm>
              <a:off x="7092280" y="2500657"/>
              <a:ext cx="0" cy="720080"/>
            </a:xfrm>
            <a:prstGeom prst="line">
              <a:avLst/>
            </a:prstGeom>
            <a:ln w="19050">
              <a:prstDash val="dash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8" name="Conector reto 7"/>
            <p:cNvCxnSpPr/>
            <p:nvPr/>
          </p:nvCxnSpPr>
          <p:spPr>
            <a:xfrm>
              <a:off x="8244408" y="2500657"/>
              <a:ext cx="0" cy="720080"/>
            </a:xfrm>
            <a:prstGeom prst="line">
              <a:avLst/>
            </a:prstGeom>
            <a:ln w="19050">
              <a:prstDash val="dash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0084492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ço Reservado para Conteúdo 4"/>
          <p:cNvSpPr>
            <a:spLocks noGrp="1"/>
          </p:cNvSpPr>
          <p:nvPr>
            <p:ph idx="1"/>
          </p:nvPr>
        </p:nvSpPr>
        <p:spPr>
          <a:xfrm>
            <a:off x="820762" y="1124744"/>
            <a:ext cx="5076255" cy="5400600"/>
          </a:xfrm>
        </p:spPr>
        <p:txBody>
          <a:bodyPr>
            <a:normAutofit lnSpcReduction="10000"/>
          </a:bodyPr>
          <a:lstStyle/>
          <a:p>
            <a:pPr marL="539496" indent="-457200" algn="just"/>
            <a:r>
              <a:rPr lang="pt-BR" sz="2800" dirty="0" smtClean="0"/>
              <a:t>Considerando todo o ciclo ABCDA, </a:t>
            </a:r>
            <a:r>
              <a:rPr lang="pt-BR" sz="2800" b="1" dirty="0" smtClean="0"/>
              <a:t>o trabalho total realizado é dado pela soma algébrica dos trabalhos nas diferentes etapas do ciclo</a:t>
            </a:r>
            <a:r>
              <a:rPr lang="pt-BR" sz="2800" dirty="0" smtClean="0"/>
              <a:t>:</a:t>
            </a:r>
          </a:p>
          <a:p>
            <a:pPr marL="82296" indent="0" algn="ctr">
              <a:buNone/>
            </a:pPr>
            <a:r>
              <a:rPr lang="pt-BR" sz="2800" dirty="0" smtClean="0">
                <a:latin typeface="Blackadder ITC" pitchFamily="82" charset="0"/>
              </a:rPr>
              <a:t>T</a:t>
            </a:r>
            <a:r>
              <a:rPr lang="pt-BR" sz="2800" baseline="-25000" dirty="0" smtClean="0"/>
              <a:t> </a:t>
            </a:r>
            <a:r>
              <a:rPr lang="pt-BR" sz="2800" dirty="0" smtClean="0"/>
              <a:t>=</a:t>
            </a:r>
            <a:r>
              <a:rPr lang="pt-BR" sz="2800" dirty="0">
                <a:latin typeface="Blackadder ITC" pitchFamily="82" charset="0"/>
              </a:rPr>
              <a:t> </a:t>
            </a:r>
            <a:r>
              <a:rPr lang="pt-BR" sz="2800" dirty="0" smtClean="0">
                <a:latin typeface="Blackadder ITC" pitchFamily="82" charset="0"/>
              </a:rPr>
              <a:t>T</a:t>
            </a:r>
            <a:r>
              <a:rPr lang="pt-BR" sz="2800" baseline="-25000" dirty="0" smtClean="0"/>
              <a:t>1</a:t>
            </a:r>
            <a:r>
              <a:rPr lang="pt-BR" sz="2800" dirty="0" smtClean="0"/>
              <a:t>+</a:t>
            </a:r>
            <a:r>
              <a:rPr lang="pt-BR" sz="2800" dirty="0" smtClean="0">
                <a:latin typeface="Blackadder ITC" pitchFamily="82" charset="0"/>
              </a:rPr>
              <a:t> </a:t>
            </a:r>
            <a:r>
              <a:rPr lang="pt-BR" sz="2800" dirty="0">
                <a:latin typeface="Blackadder ITC" pitchFamily="82" charset="0"/>
              </a:rPr>
              <a:t>T</a:t>
            </a:r>
            <a:r>
              <a:rPr lang="pt-BR" sz="2800" baseline="-25000" dirty="0"/>
              <a:t>2</a:t>
            </a:r>
            <a:endParaRPr lang="pt-BR" sz="2800" dirty="0" smtClean="0"/>
          </a:p>
          <a:p>
            <a:pPr marL="539496" indent="-457200" algn="just"/>
            <a:endParaRPr lang="pt-BR" sz="2800" dirty="0" smtClean="0"/>
          </a:p>
          <a:p>
            <a:pPr marL="539496" indent="-457200" algn="just"/>
            <a:r>
              <a:rPr lang="pt-BR" sz="2800" dirty="0" smtClean="0"/>
              <a:t>Este trabalho é positivo, pois |</a:t>
            </a:r>
            <a:r>
              <a:rPr lang="pt-BR" sz="2800" dirty="0" smtClean="0">
                <a:latin typeface="Blackadder ITC" pitchFamily="82" charset="0"/>
              </a:rPr>
              <a:t>T</a:t>
            </a:r>
            <a:r>
              <a:rPr lang="pt-BR" sz="2800" baseline="-25000" dirty="0" smtClean="0"/>
              <a:t>1</a:t>
            </a:r>
            <a:r>
              <a:rPr lang="pt-BR" sz="2800" dirty="0" smtClean="0"/>
              <a:t>|&gt;</a:t>
            </a:r>
            <a:r>
              <a:rPr lang="pt-BR" sz="2800" dirty="0"/>
              <a:t>|</a:t>
            </a:r>
            <a:r>
              <a:rPr lang="pt-BR" sz="2800" dirty="0" smtClean="0">
                <a:latin typeface="Blackadder ITC" pitchFamily="82" charset="0"/>
              </a:rPr>
              <a:t>T</a:t>
            </a:r>
            <a:r>
              <a:rPr lang="pt-BR" sz="2800" baseline="-25000" dirty="0" smtClean="0"/>
              <a:t>2</a:t>
            </a:r>
            <a:r>
              <a:rPr lang="pt-BR" sz="2800" dirty="0" smtClean="0"/>
              <a:t>|, sendo dado pela área destacada no gráfico ao lado.</a:t>
            </a:r>
          </a:p>
          <a:p>
            <a:pPr marL="539496" indent="-457200" algn="just"/>
            <a:endParaRPr lang="pt-BR" sz="2800" dirty="0" smtClean="0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42360" y="274638"/>
            <a:ext cx="8466144" cy="850106"/>
          </a:xfrm>
        </p:spPr>
        <p:txBody>
          <a:bodyPr>
            <a:normAutofit/>
          </a:bodyPr>
          <a:lstStyle/>
          <a:p>
            <a:pPr algn="ctr"/>
            <a:r>
              <a:rPr lang="pt-BR" dirty="0" smtClean="0"/>
              <a:t>Transformação Cíclica (4)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45C3A-330E-475B-8BFD-FA3AD9BEB4AA}" type="slidenum">
              <a:rPr lang="pt-BR" smtClean="0"/>
              <a:t>24</a:t>
            </a:fld>
            <a:endParaRPr lang="pt-BR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97017" y="1124744"/>
            <a:ext cx="3063297" cy="26642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481686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ço Reservado para Conteúdo 4"/>
          <p:cNvSpPr>
            <a:spLocks noGrp="1"/>
          </p:cNvSpPr>
          <p:nvPr>
            <p:ph idx="1"/>
          </p:nvPr>
        </p:nvSpPr>
        <p:spPr>
          <a:xfrm>
            <a:off x="820762" y="1124744"/>
            <a:ext cx="5076255" cy="5400600"/>
          </a:xfrm>
        </p:spPr>
        <p:txBody>
          <a:bodyPr>
            <a:normAutofit/>
          </a:bodyPr>
          <a:lstStyle/>
          <a:p>
            <a:pPr marL="539496" indent="-457200" algn="just"/>
            <a:r>
              <a:rPr lang="pt-BR" sz="2800" dirty="0" smtClean="0"/>
              <a:t>O </a:t>
            </a:r>
            <a:r>
              <a:rPr lang="pt-BR" sz="2800" b="1" dirty="0" smtClean="0"/>
              <a:t>calor trocado em todo o ciclo </a:t>
            </a:r>
            <a:r>
              <a:rPr lang="pt-BR" sz="2800" dirty="0" smtClean="0"/>
              <a:t>é também dado pela soma algébrica dos calores trocados em cada uma das etapas do ciclo:</a:t>
            </a:r>
          </a:p>
          <a:p>
            <a:pPr marL="82296" indent="0" algn="ctr">
              <a:buNone/>
            </a:pPr>
            <a:r>
              <a:rPr lang="pt-BR" sz="2800" dirty="0" smtClean="0"/>
              <a:t>Q = Q</a:t>
            </a:r>
            <a:r>
              <a:rPr lang="pt-BR" sz="2800" baseline="-25000" dirty="0" smtClean="0"/>
              <a:t>AB</a:t>
            </a:r>
            <a:r>
              <a:rPr lang="pt-BR" sz="2800" dirty="0" smtClean="0"/>
              <a:t>+Q</a:t>
            </a:r>
            <a:r>
              <a:rPr lang="pt-BR" sz="2800" baseline="-25000" dirty="0" smtClean="0"/>
              <a:t>BC</a:t>
            </a:r>
            <a:r>
              <a:rPr lang="pt-BR" sz="2800" dirty="0" smtClean="0"/>
              <a:t>+Q</a:t>
            </a:r>
            <a:r>
              <a:rPr lang="pt-BR" sz="2800" baseline="-25000" dirty="0" smtClean="0"/>
              <a:t>CD</a:t>
            </a:r>
            <a:r>
              <a:rPr lang="pt-BR" sz="2800" dirty="0" smtClean="0"/>
              <a:t>+Q</a:t>
            </a:r>
            <a:r>
              <a:rPr lang="pt-BR" sz="2800" baseline="-25000" dirty="0" smtClean="0"/>
              <a:t>DA</a:t>
            </a:r>
            <a:endParaRPr lang="pt-BR" sz="2800" dirty="0" smtClean="0"/>
          </a:p>
          <a:p>
            <a:pPr marL="539496" indent="-457200" algn="just"/>
            <a:endParaRPr lang="pt-BR" sz="2800" dirty="0" smtClean="0"/>
          </a:p>
          <a:p>
            <a:pPr marL="539496" indent="-457200" algn="just"/>
            <a:r>
              <a:rPr lang="pt-BR" sz="2800" dirty="0" smtClean="0"/>
              <a:t>Como o estado inicial é igual ao estado final:</a:t>
            </a:r>
          </a:p>
          <a:p>
            <a:pPr marL="82296" indent="0" algn="ctr">
              <a:buNone/>
            </a:pPr>
            <a:r>
              <a:rPr lang="pt-BR" sz="2800" dirty="0" err="1" smtClean="0"/>
              <a:t>U</a:t>
            </a:r>
            <a:r>
              <a:rPr lang="pt-BR" sz="2800" baseline="-25000" dirty="0" err="1" smtClean="0"/>
              <a:t>final</a:t>
            </a:r>
            <a:r>
              <a:rPr lang="pt-BR" sz="2800" baseline="-25000" dirty="0" smtClean="0"/>
              <a:t> </a:t>
            </a:r>
            <a:r>
              <a:rPr lang="pt-BR" sz="2800" dirty="0" smtClean="0"/>
              <a:t>= </a:t>
            </a:r>
            <a:r>
              <a:rPr lang="pt-BR" sz="2800" dirty="0" err="1" smtClean="0"/>
              <a:t>U</a:t>
            </a:r>
            <a:r>
              <a:rPr lang="pt-BR" sz="2800" baseline="-25000" dirty="0" err="1" smtClean="0"/>
              <a:t>inicial</a:t>
            </a:r>
            <a:r>
              <a:rPr lang="pt-BR" sz="2800" dirty="0" smtClean="0"/>
              <a:t> </a:t>
            </a:r>
            <a:r>
              <a:rPr lang="pt-BR" sz="2800" dirty="0" smtClean="0">
                <a:sym typeface="Symbol"/>
              </a:rPr>
              <a:t></a:t>
            </a:r>
            <a:r>
              <a:rPr lang="pt-BR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Symbol"/>
              </a:rPr>
              <a:t>U = 0</a:t>
            </a:r>
            <a:endParaRPr lang="pt-BR" sz="2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42360" y="274638"/>
            <a:ext cx="8466144" cy="850106"/>
          </a:xfrm>
        </p:spPr>
        <p:txBody>
          <a:bodyPr>
            <a:normAutofit/>
          </a:bodyPr>
          <a:lstStyle/>
          <a:p>
            <a:pPr algn="ctr"/>
            <a:r>
              <a:rPr lang="pt-BR" dirty="0" smtClean="0"/>
              <a:t>Transformação Cíclica (5)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45C3A-330E-475B-8BFD-FA3AD9BEB4AA}" type="slidenum">
              <a:rPr lang="pt-BR" smtClean="0"/>
              <a:t>25</a:t>
            </a:fld>
            <a:endParaRPr lang="pt-BR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97017" y="1124744"/>
            <a:ext cx="3063297" cy="26642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45666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ço Reservado para Conteúdo 4"/>
          <p:cNvSpPr>
            <a:spLocks noGrp="1"/>
          </p:cNvSpPr>
          <p:nvPr>
            <p:ph idx="1"/>
          </p:nvPr>
        </p:nvSpPr>
        <p:spPr>
          <a:xfrm>
            <a:off x="820763" y="1124744"/>
            <a:ext cx="4471317" cy="5400600"/>
          </a:xfrm>
        </p:spPr>
        <p:txBody>
          <a:bodyPr>
            <a:normAutofit/>
          </a:bodyPr>
          <a:lstStyle/>
          <a:p>
            <a:pPr marL="539496" indent="-457200" algn="just"/>
            <a:r>
              <a:rPr lang="pt-BR" sz="2800" dirty="0" smtClean="0"/>
              <a:t>Da primeira lei da Termodinâmica:</a:t>
            </a:r>
          </a:p>
          <a:p>
            <a:pPr marL="82296" indent="0" algn="ctr">
              <a:buNone/>
            </a:pPr>
            <a:r>
              <a:rPr lang="pt-BR" sz="2800" dirty="0">
                <a:sym typeface="Symbol"/>
              </a:rPr>
              <a:t>U </a:t>
            </a:r>
            <a:r>
              <a:rPr lang="pt-BR" sz="2800" dirty="0" smtClean="0">
                <a:sym typeface="Symbol"/>
              </a:rPr>
              <a:t>= Q - </a:t>
            </a:r>
            <a:r>
              <a:rPr lang="pt-BR" sz="2800" dirty="0">
                <a:latin typeface="Blackadder ITC" pitchFamily="82" charset="0"/>
              </a:rPr>
              <a:t>T</a:t>
            </a:r>
            <a:endParaRPr lang="pt-BR" sz="2800" dirty="0" smtClean="0"/>
          </a:p>
          <a:p>
            <a:pPr marL="82296" indent="0" algn="ctr">
              <a:buNone/>
            </a:pPr>
            <a:r>
              <a:rPr lang="pt-BR" sz="2800" dirty="0" smtClean="0">
                <a:sym typeface="Symbol"/>
              </a:rPr>
              <a:t>U = 0</a:t>
            </a:r>
          </a:p>
          <a:p>
            <a:pPr marL="82296" indent="0" algn="ctr">
              <a:buNone/>
            </a:pPr>
            <a:r>
              <a:rPr lang="pt-BR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Symbol"/>
              </a:rPr>
              <a:t>Q </a:t>
            </a:r>
            <a:r>
              <a:rPr lang="pt-BR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Symbol"/>
              </a:rPr>
              <a:t>= </a:t>
            </a:r>
            <a:r>
              <a:rPr lang="pt-BR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lackadder ITC" pitchFamily="82" charset="0"/>
              </a:rPr>
              <a:t>T</a:t>
            </a:r>
            <a:endParaRPr lang="pt-BR" sz="40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42360" y="274638"/>
            <a:ext cx="8466144" cy="850106"/>
          </a:xfrm>
        </p:spPr>
        <p:txBody>
          <a:bodyPr>
            <a:normAutofit/>
          </a:bodyPr>
          <a:lstStyle/>
          <a:p>
            <a:pPr algn="ctr"/>
            <a:r>
              <a:rPr lang="pt-BR" dirty="0" smtClean="0"/>
              <a:t>Transformação Cíclica (6)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45C3A-330E-475B-8BFD-FA3AD9BEB4AA}" type="slidenum">
              <a:rPr lang="pt-BR" smtClean="0"/>
              <a:t>26</a:t>
            </a:fld>
            <a:endParaRPr lang="pt-BR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97017" y="1124744"/>
            <a:ext cx="3063297" cy="26642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CaixaDeTexto 5"/>
          <p:cNvSpPr txBox="1"/>
          <p:nvPr/>
        </p:nvSpPr>
        <p:spPr>
          <a:xfrm>
            <a:off x="1317206" y="4005064"/>
            <a:ext cx="7199984" cy="830997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pPr algn="just"/>
            <a:r>
              <a:rPr lang="pt-BR" sz="2400" dirty="0" smtClean="0"/>
              <a:t>Num ciclo há equivalência entre o calor total trocado Q</a:t>
            </a:r>
          </a:p>
          <a:p>
            <a:pPr algn="just"/>
            <a:r>
              <a:rPr lang="pt-BR" sz="2400" dirty="0" smtClean="0"/>
              <a:t>e o trabalho total realizado </a:t>
            </a:r>
            <a:r>
              <a:rPr lang="pt-BR" sz="2400" dirty="0">
                <a:latin typeface="Blackadder ITC" pitchFamily="82" charset="0"/>
              </a:rPr>
              <a:t>T</a:t>
            </a:r>
            <a:r>
              <a:rPr lang="pt-BR" sz="2400" dirty="0" smtClean="0"/>
              <a:t>.</a:t>
            </a:r>
            <a:endParaRPr lang="pt-BR" sz="2400" dirty="0"/>
          </a:p>
        </p:txBody>
      </p:sp>
      <p:sp>
        <p:nvSpPr>
          <p:cNvPr id="7" name="CaixaDeTexto 6"/>
          <p:cNvSpPr txBox="1"/>
          <p:nvPr/>
        </p:nvSpPr>
        <p:spPr>
          <a:xfrm>
            <a:off x="1236542" y="5085184"/>
            <a:ext cx="7391832" cy="1569660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pPr algn="just"/>
            <a:r>
              <a:rPr lang="pt-BR" sz="2400" dirty="0" smtClean="0"/>
              <a:t>No exemplo apresentado, o gás forneceu energia para o </a:t>
            </a:r>
          </a:p>
          <a:p>
            <a:pPr algn="just"/>
            <a:r>
              <a:rPr lang="pt-BR" sz="2400" dirty="0" smtClean="0"/>
              <a:t>exterior, pois o trabalho total realizado é positivo (área</a:t>
            </a:r>
          </a:p>
          <a:p>
            <a:pPr algn="just"/>
            <a:r>
              <a:rPr lang="pt-BR" sz="2400" dirty="0" smtClean="0"/>
              <a:t>do ciclo). No entanto, recebeu calor do exterior em igual </a:t>
            </a:r>
          </a:p>
          <a:p>
            <a:pPr algn="just"/>
            <a:r>
              <a:rPr lang="pt-BR" sz="2400" dirty="0" smtClean="0"/>
              <a:t>quantidade.</a:t>
            </a:r>
            <a:endParaRPr lang="pt-BR" sz="2400" dirty="0"/>
          </a:p>
        </p:txBody>
      </p:sp>
    </p:spTree>
    <p:extLst>
      <p:ext uri="{BB962C8B-B14F-4D97-AF65-F5344CB8AC3E}">
        <p14:creationId xmlns:p14="http://schemas.microsoft.com/office/powerpoint/2010/main" val="2506960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42360" y="274638"/>
            <a:ext cx="8466144" cy="850106"/>
          </a:xfrm>
        </p:spPr>
        <p:txBody>
          <a:bodyPr>
            <a:normAutofit/>
          </a:bodyPr>
          <a:lstStyle/>
          <a:p>
            <a:pPr algn="ctr"/>
            <a:r>
              <a:rPr lang="pt-BR" dirty="0" smtClean="0"/>
              <a:t>Transformação Cíclica (7)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45C3A-330E-475B-8BFD-FA3AD9BEB4AA}" type="slidenum">
              <a:rPr lang="pt-BR" smtClean="0"/>
              <a:t>27</a:t>
            </a:fld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1041996"/>
            <a:ext cx="7580239" cy="56273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9457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115616" y="274638"/>
            <a:ext cx="7818072" cy="850106"/>
          </a:xfrm>
        </p:spPr>
        <p:txBody>
          <a:bodyPr>
            <a:normAutofit/>
          </a:bodyPr>
          <a:lstStyle/>
          <a:p>
            <a:pPr algn="ctr"/>
            <a:r>
              <a:rPr lang="pt-BR" dirty="0" smtClean="0"/>
              <a:t>Trabalho numa Transformação (2)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45C3A-330E-475B-8BFD-FA3AD9BEB4AA}" type="slidenum">
              <a:rPr lang="pt-BR" smtClean="0"/>
              <a:t>3</a:t>
            </a:fld>
            <a:endParaRPr lang="pt-BR"/>
          </a:p>
        </p:txBody>
      </p:sp>
      <p:sp>
        <p:nvSpPr>
          <p:cNvPr id="5" name="Espaço Reservado para Conteúdo 4"/>
          <p:cNvSpPr>
            <a:spLocks noGrp="1"/>
          </p:cNvSpPr>
          <p:nvPr>
            <p:ph idx="1"/>
          </p:nvPr>
        </p:nvSpPr>
        <p:spPr>
          <a:xfrm>
            <a:off x="1043608" y="1473696"/>
            <a:ext cx="7776864" cy="5051648"/>
          </a:xfrm>
        </p:spPr>
        <p:txBody>
          <a:bodyPr>
            <a:normAutofit/>
          </a:bodyPr>
          <a:lstStyle/>
          <a:p>
            <a:pPr algn="just"/>
            <a:r>
              <a:rPr lang="pt-BR" sz="2800" dirty="0" smtClean="0"/>
              <a:t>Fornecendo calor Q ao sistema, por meio de uma fonte térmica, o gás se expande, deslocando o êmbolo de uma distância d.</a:t>
            </a:r>
          </a:p>
          <a:p>
            <a:pPr algn="just"/>
            <a:r>
              <a:rPr lang="pt-BR" sz="2800" dirty="0" smtClean="0"/>
              <a:t>Na situação final, o volume do gás é V</a:t>
            </a:r>
            <a:r>
              <a:rPr lang="pt-BR" sz="2800" baseline="-25000" dirty="0" smtClean="0"/>
              <a:t>2</a:t>
            </a:r>
            <a:r>
              <a:rPr lang="pt-BR" sz="2800" dirty="0" smtClean="0"/>
              <a:t> e a temperatura é T</a:t>
            </a:r>
            <a:r>
              <a:rPr lang="pt-BR" sz="2800" baseline="-25000" dirty="0" smtClean="0"/>
              <a:t>2</a:t>
            </a:r>
            <a:r>
              <a:rPr lang="pt-BR" sz="2800" dirty="0" smtClean="0"/>
              <a:t>, mantendo-se a pressão constante p.</a:t>
            </a:r>
          </a:p>
          <a:p>
            <a:pPr marL="82296" indent="0" algn="just">
              <a:buNone/>
            </a:pPr>
            <a:endParaRPr lang="pt-BR" sz="2800" dirty="0"/>
          </a:p>
        </p:txBody>
      </p:sp>
      <p:grpSp>
        <p:nvGrpSpPr>
          <p:cNvPr id="6" name="Grupo 5"/>
          <p:cNvGrpSpPr/>
          <p:nvPr/>
        </p:nvGrpSpPr>
        <p:grpSpPr>
          <a:xfrm>
            <a:off x="2915816" y="4149080"/>
            <a:ext cx="1872208" cy="2184950"/>
            <a:chOff x="7397640" y="1268760"/>
            <a:chExt cx="1368152" cy="1608886"/>
          </a:xfrm>
        </p:grpSpPr>
        <p:grpSp>
          <p:nvGrpSpPr>
            <p:cNvPr id="7" name="Grupo 6"/>
            <p:cNvGrpSpPr/>
            <p:nvPr/>
          </p:nvGrpSpPr>
          <p:grpSpPr>
            <a:xfrm>
              <a:off x="7397640" y="1268760"/>
              <a:ext cx="1368152" cy="1608886"/>
              <a:chOff x="7245240" y="1372300"/>
              <a:chExt cx="1368152" cy="1608886"/>
            </a:xfrm>
          </p:grpSpPr>
          <p:grpSp>
            <p:nvGrpSpPr>
              <p:cNvPr id="11" name="Grupo 10"/>
              <p:cNvGrpSpPr/>
              <p:nvPr/>
            </p:nvGrpSpPr>
            <p:grpSpPr>
              <a:xfrm>
                <a:off x="7245240" y="1372300"/>
                <a:ext cx="1368152" cy="1608886"/>
                <a:chOff x="7245240" y="1388066"/>
                <a:chExt cx="1368152" cy="1608886"/>
              </a:xfrm>
            </p:grpSpPr>
            <p:sp>
              <p:nvSpPr>
                <p:cNvPr id="13" name="Retângulo 12"/>
                <p:cNvSpPr/>
                <p:nvPr/>
              </p:nvSpPr>
              <p:spPr>
                <a:xfrm>
                  <a:off x="7308304" y="1484784"/>
                  <a:ext cx="1224136" cy="1512168"/>
                </a:xfrm>
                <a:prstGeom prst="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pt-BR"/>
                </a:p>
              </p:txBody>
            </p:sp>
            <p:sp>
              <p:nvSpPr>
                <p:cNvPr id="14" name="Retângulo 13"/>
                <p:cNvSpPr/>
                <p:nvPr/>
              </p:nvSpPr>
              <p:spPr>
                <a:xfrm>
                  <a:off x="7245240" y="1388066"/>
                  <a:ext cx="1368152" cy="144016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pt-BR"/>
                </a:p>
              </p:txBody>
            </p:sp>
            <p:sp>
              <p:nvSpPr>
                <p:cNvPr id="15" name="Retângulo 14"/>
                <p:cNvSpPr/>
                <p:nvPr/>
              </p:nvSpPr>
              <p:spPr>
                <a:xfrm>
                  <a:off x="7308304" y="2218008"/>
                  <a:ext cx="1224136" cy="45719"/>
                </a:xfrm>
                <a:prstGeom prst="rec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pt-BR"/>
                </a:p>
              </p:txBody>
            </p:sp>
          </p:grpSp>
          <p:sp>
            <p:nvSpPr>
              <p:cNvPr id="12" name="Retângulo 11"/>
              <p:cNvSpPr/>
              <p:nvPr/>
            </p:nvSpPr>
            <p:spPr>
              <a:xfrm>
                <a:off x="7328315" y="2259570"/>
                <a:ext cx="1181215" cy="717459"/>
              </a:xfrm>
              <a:prstGeom prst="rect">
                <a:avLst/>
              </a:prstGeom>
              <a:solidFill>
                <a:schemeClr val="accent2">
                  <a:lumMod val="40000"/>
                  <a:lumOff val="6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pt-BR" dirty="0" smtClean="0">
                    <a:solidFill>
                      <a:schemeClr val="tx1"/>
                    </a:solidFill>
                  </a:rPr>
                  <a:t>p; V</a:t>
                </a:r>
                <a:r>
                  <a:rPr lang="pt-BR" baseline="-25000" dirty="0" smtClean="0">
                    <a:solidFill>
                      <a:schemeClr val="tx1"/>
                    </a:solidFill>
                  </a:rPr>
                  <a:t>1</a:t>
                </a:r>
                <a:r>
                  <a:rPr lang="pt-BR" dirty="0" smtClean="0">
                    <a:solidFill>
                      <a:schemeClr val="tx1"/>
                    </a:solidFill>
                  </a:rPr>
                  <a:t>; T</a:t>
                </a:r>
                <a:r>
                  <a:rPr lang="pt-BR" baseline="-25000" dirty="0" smtClean="0">
                    <a:solidFill>
                      <a:schemeClr val="tx1"/>
                    </a:solidFill>
                  </a:rPr>
                  <a:t>1</a:t>
                </a:r>
                <a:endParaRPr lang="pt-BR" dirty="0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8" name="Grupo 7"/>
            <p:cNvGrpSpPr/>
            <p:nvPr/>
          </p:nvGrpSpPr>
          <p:grpSpPr>
            <a:xfrm>
              <a:off x="7969652" y="1667084"/>
              <a:ext cx="207360" cy="418404"/>
              <a:chOff x="8133766" y="757355"/>
              <a:chExt cx="207360" cy="418404"/>
            </a:xfrm>
          </p:grpSpPr>
          <p:sp>
            <p:nvSpPr>
              <p:cNvPr id="9" name="Retângulo 8"/>
              <p:cNvSpPr/>
              <p:nvPr/>
            </p:nvSpPr>
            <p:spPr>
              <a:xfrm>
                <a:off x="8133766" y="887727"/>
                <a:ext cx="207360" cy="288032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10" name="Elipse 9"/>
              <p:cNvSpPr/>
              <p:nvPr/>
            </p:nvSpPr>
            <p:spPr>
              <a:xfrm>
                <a:off x="8181064" y="757355"/>
                <a:ext cx="108000" cy="108000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</p:grpSp>
      <p:grpSp>
        <p:nvGrpSpPr>
          <p:cNvPr id="26" name="Grupo 25"/>
          <p:cNvGrpSpPr/>
          <p:nvPr/>
        </p:nvGrpSpPr>
        <p:grpSpPr>
          <a:xfrm>
            <a:off x="5292080" y="4121810"/>
            <a:ext cx="1872208" cy="2205886"/>
            <a:chOff x="7397640" y="1253344"/>
            <a:chExt cx="1368152" cy="1624302"/>
          </a:xfrm>
        </p:grpSpPr>
        <p:grpSp>
          <p:nvGrpSpPr>
            <p:cNvPr id="27" name="Grupo 26"/>
            <p:cNvGrpSpPr/>
            <p:nvPr/>
          </p:nvGrpSpPr>
          <p:grpSpPr>
            <a:xfrm>
              <a:off x="7397640" y="1268760"/>
              <a:ext cx="1368152" cy="1608886"/>
              <a:chOff x="7245240" y="1372300"/>
              <a:chExt cx="1368152" cy="1608886"/>
            </a:xfrm>
          </p:grpSpPr>
          <p:grpSp>
            <p:nvGrpSpPr>
              <p:cNvPr id="31" name="Grupo 30"/>
              <p:cNvGrpSpPr/>
              <p:nvPr/>
            </p:nvGrpSpPr>
            <p:grpSpPr>
              <a:xfrm>
                <a:off x="7245240" y="1372300"/>
                <a:ext cx="1368152" cy="1608886"/>
                <a:chOff x="7245240" y="1388066"/>
                <a:chExt cx="1368152" cy="1608886"/>
              </a:xfrm>
            </p:grpSpPr>
            <p:sp>
              <p:nvSpPr>
                <p:cNvPr id="33" name="Retângulo 32"/>
                <p:cNvSpPr/>
                <p:nvPr/>
              </p:nvSpPr>
              <p:spPr>
                <a:xfrm>
                  <a:off x="7308304" y="1484784"/>
                  <a:ext cx="1224136" cy="1512168"/>
                </a:xfrm>
                <a:prstGeom prst="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pt-BR"/>
                </a:p>
              </p:txBody>
            </p:sp>
            <p:sp>
              <p:nvSpPr>
                <p:cNvPr id="34" name="Retângulo 33"/>
                <p:cNvSpPr/>
                <p:nvPr/>
              </p:nvSpPr>
              <p:spPr>
                <a:xfrm>
                  <a:off x="7245240" y="1388066"/>
                  <a:ext cx="1368152" cy="144016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pt-BR"/>
                </a:p>
              </p:txBody>
            </p:sp>
            <p:sp>
              <p:nvSpPr>
                <p:cNvPr id="35" name="Retângulo 34"/>
                <p:cNvSpPr/>
                <p:nvPr/>
              </p:nvSpPr>
              <p:spPr>
                <a:xfrm>
                  <a:off x="7308742" y="1787725"/>
                  <a:ext cx="1224136" cy="45719"/>
                </a:xfrm>
                <a:prstGeom prst="rec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pt-BR"/>
                </a:p>
              </p:txBody>
            </p:sp>
          </p:grpSp>
          <p:sp>
            <p:nvSpPr>
              <p:cNvPr id="32" name="Retângulo 31"/>
              <p:cNvSpPr/>
              <p:nvPr/>
            </p:nvSpPr>
            <p:spPr>
              <a:xfrm>
                <a:off x="7331347" y="1829289"/>
                <a:ext cx="1178585" cy="1136132"/>
              </a:xfrm>
              <a:prstGeom prst="rect">
                <a:avLst/>
              </a:prstGeom>
              <a:solidFill>
                <a:schemeClr val="accent2">
                  <a:lumMod val="40000"/>
                  <a:lumOff val="6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pt-BR" dirty="0" smtClean="0">
                    <a:solidFill>
                      <a:schemeClr val="tx1"/>
                    </a:solidFill>
                  </a:rPr>
                  <a:t>p; V</a:t>
                </a:r>
                <a:r>
                  <a:rPr lang="pt-BR" baseline="-25000" dirty="0" smtClean="0">
                    <a:solidFill>
                      <a:schemeClr val="tx1"/>
                    </a:solidFill>
                  </a:rPr>
                  <a:t>2</a:t>
                </a:r>
                <a:r>
                  <a:rPr lang="pt-BR" dirty="0" smtClean="0">
                    <a:solidFill>
                      <a:schemeClr val="tx1"/>
                    </a:solidFill>
                  </a:rPr>
                  <a:t>; T</a:t>
                </a:r>
                <a:r>
                  <a:rPr lang="pt-BR" baseline="-25000" dirty="0" smtClean="0">
                    <a:solidFill>
                      <a:schemeClr val="tx1"/>
                    </a:solidFill>
                  </a:rPr>
                  <a:t>2</a:t>
                </a:r>
                <a:endParaRPr lang="pt-BR" dirty="0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28" name="Grupo 27"/>
            <p:cNvGrpSpPr/>
            <p:nvPr/>
          </p:nvGrpSpPr>
          <p:grpSpPr>
            <a:xfrm>
              <a:off x="7969652" y="1253344"/>
              <a:ext cx="207360" cy="418404"/>
              <a:chOff x="8133766" y="343615"/>
              <a:chExt cx="207360" cy="418404"/>
            </a:xfrm>
          </p:grpSpPr>
          <p:sp>
            <p:nvSpPr>
              <p:cNvPr id="29" name="Retângulo 28"/>
              <p:cNvSpPr/>
              <p:nvPr/>
            </p:nvSpPr>
            <p:spPr>
              <a:xfrm>
                <a:off x="8133766" y="473987"/>
                <a:ext cx="207360" cy="288032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30" name="Elipse 29"/>
              <p:cNvSpPr/>
              <p:nvPr/>
            </p:nvSpPr>
            <p:spPr>
              <a:xfrm>
                <a:off x="8181064" y="343615"/>
                <a:ext cx="108000" cy="108000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</p:grpSp>
      <p:sp>
        <p:nvSpPr>
          <p:cNvPr id="3" name="Seta para cima 2"/>
          <p:cNvSpPr/>
          <p:nvPr/>
        </p:nvSpPr>
        <p:spPr>
          <a:xfrm>
            <a:off x="3763293" y="6093296"/>
            <a:ext cx="219032" cy="504056"/>
          </a:xfrm>
          <a:prstGeom prst="upArrow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6" name="CaixaDeTexto 35"/>
          <p:cNvSpPr txBox="1"/>
          <p:nvPr/>
        </p:nvSpPr>
        <p:spPr>
          <a:xfrm>
            <a:off x="3491335" y="6300028"/>
            <a:ext cx="3754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Q</a:t>
            </a:r>
            <a:endParaRPr lang="pt-BR" dirty="0"/>
          </a:p>
        </p:txBody>
      </p:sp>
      <p:cxnSp>
        <p:nvCxnSpPr>
          <p:cNvPr id="38" name="Conector reto 37"/>
          <p:cNvCxnSpPr/>
          <p:nvPr/>
        </p:nvCxnSpPr>
        <p:spPr>
          <a:xfrm flipV="1">
            <a:off x="4677247" y="5276498"/>
            <a:ext cx="2376264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CaixaDeTexto 38"/>
          <p:cNvSpPr txBox="1"/>
          <p:nvPr/>
        </p:nvSpPr>
        <p:spPr>
          <a:xfrm>
            <a:off x="4911990" y="4877991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/>
              <a:t>d</a:t>
            </a:r>
          </a:p>
        </p:txBody>
      </p:sp>
      <p:cxnSp>
        <p:nvCxnSpPr>
          <p:cNvPr id="41" name="Conector de seta reta 40"/>
          <p:cNvCxnSpPr/>
          <p:nvPr/>
        </p:nvCxnSpPr>
        <p:spPr>
          <a:xfrm>
            <a:off x="5292080" y="4674258"/>
            <a:ext cx="0" cy="60120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Conector reto 41"/>
          <p:cNvCxnSpPr/>
          <p:nvPr/>
        </p:nvCxnSpPr>
        <p:spPr>
          <a:xfrm flipV="1">
            <a:off x="4677846" y="4669737"/>
            <a:ext cx="2376264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700153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115616" y="274638"/>
            <a:ext cx="7818072" cy="850106"/>
          </a:xfrm>
        </p:spPr>
        <p:txBody>
          <a:bodyPr>
            <a:normAutofit/>
          </a:bodyPr>
          <a:lstStyle/>
          <a:p>
            <a:pPr algn="ctr"/>
            <a:r>
              <a:rPr lang="pt-BR" dirty="0" smtClean="0"/>
              <a:t>Trabalho numa Transformação (3)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45C3A-330E-475B-8BFD-FA3AD9BEB4AA}" type="slidenum">
              <a:rPr lang="pt-BR" smtClean="0"/>
              <a:t>4</a:t>
            </a:fld>
            <a:endParaRPr lang="pt-BR"/>
          </a:p>
        </p:txBody>
      </p:sp>
      <p:sp>
        <p:nvSpPr>
          <p:cNvPr id="5" name="Espaço Reservado para Conteúdo 4"/>
          <p:cNvSpPr>
            <a:spLocks noGrp="1"/>
          </p:cNvSpPr>
          <p:nvPr>
            <p:ph idx="1"/>
          </p:nvPr>
        </p:nvSpPr>
        <p:spPr>
          <a:xfrm>
            <a:off x="1043608" y="1196752"/>
            <a:ext cx="7776864" cy="5328592"/>
          </a:xfrm>
        </p:spPr>
        <p:txBody>
          <a:bodyPr>
            <a:normAutofit/>
          </a:bodyPr>
          <a:lstStyle/>
          <a:p>
            <a:pPr algn="just"/>
            <a:r>
              <a:rPr lang="pt-BR" sz="2400" dirty="0" smtClean="0"/>
              <a:t>O gás exerceu uma força  de intensidade F sobre o êmbolo, provocando um deslocamento d do mesmo e realizando um trabalho </a:t>
            </a:r>
            <a:r>
              <a:rPr lang="pt-BR" sz="2400" dirty="0" smtClean="0">
                <a:latin typeface="Blackadder ITC" pitchFamily="82" charset="0"/>
              </a:rPr>
              <a:t>T</a:t>
            </a:r>
            <a:r>
              <a:rPr lang="pt-BR" sz="2400" dirty="0" smtClean="0"/>
              <a:t> dado por:</a:t>
            </a:r>
          </a:p>
          <a:p>
            <a:pPr marL="82296" indent="0" algn="ctr">
              <a:buNone/>
            </a:pPr>
            <a:r>
              <a:rPr lang="pt-BR" sz="2400" dirty="0">
                <a:latin typeface="Blackadder ITC" pitchFamily="82" charset="0"/>
              </a:rPr>
              <a:t>T</a:t>
            </a:r>
            <a:r>
              <a:rPr lang="pt-BR" sz="2400" dirty="0" smtClean="0"/>
              <a:t> = </a:t>
            </a:r>
            <a:r>
              <a:rPr lang="pt-BR" sz="2400" dirty="0" err="1" smtClean="0"/>
              <a:t>Fd</a:t>
            </a:r>
            <a:endParaRPr lang="pt-BR" sz="2400" dirty="0" smtClean="0"/>
          </a:p>
          <a:p>
            <a:pPr algn="just"/>
            <a:r>
              <a:rPr lang="pt-BR" sz="2400" dirty="0" smtClean="0"/>
              <a:t>Mas: F = </a:t>
            </a:r>
            <a:r>
              <a:rPr lang="pt-BR" sz="2400" dirty="0" err="1" smtClean="0"/>
              <a:t>pA</a:t>
            </a:r>
            <a:r>
              <a:rPr lang="pt-BR" sz="2400" dirty="0" smtClean="0"/>
              <a:t>, donde: </a:t>
            </a:r>
            <a:r>
              <a:rPr lang="pt-BR" sz="2400" dirty="0">
                <a:latin typeface="Blackadder ITC" pitchFamily="82" charset="0"/>
              </a:rPr>
              <a:t>T</a:t>
            </a:r>
            <a:r>
              <a:rPr lang="pt-BR" sz="2400" dirty="0"/>
              <a:t> = </a:t>
            </a:r>
            <a:r>
              <a:rPr lang="pt-BR" sz="2400" dirty="0" err="1" smtClean="0"/>
              <a:t>pAd</a:t>
            </a:r>
            <a:r>
              <a:rPr lang="pt-BR" sz="2400" dirty="0" smtClean="0"/>
              <a:t>.</a:t>
            </a:r>
            <a:endParaRPr lang="pt-BR" sz="2400" dirty="0"/>
          </a:p>
          <a:p>
            <a:pPr algn="just"/>
            <a:r>
              <a:rPr lang="pt-BR" sz="2400" dirty="0" smtClean="0"/>
              <a:t>Agora, o produto Ad corresponde à variação de volume ocorrida.</a:t>
            </a:r>
            <a:endParaRPr lang="pt-BR" sz="2400" dirty="0"/>
          </a:p>
        </p:txBody>
      </p:sp>
      <p:grpSp>
        <p:nvGrpSpPr>
          <p:cNvPr id="6" name="Grupo 5"/>
          <p:cNvGrpSpPr/>
          <p:nvPr/>
        </p:nvGrpSpPr>
        <p:grpSpPr>
          <a:xfrm>
            <a:off x="2915816" y="4149080"/>
            <a:ext cx="1872208" cy="2184950"/>
            <a:chOff x="7397640" y="1268760"/>
            <a:chExt cx="1368152" cy="1608886"/>
          </a:xfrm>
        </p:grpSpPr>
        <p:grpSp>
          <p:nvGrpSpPr>
            <p:cNvPr id="7" name="Grupo 6"/>
            <p:cNvGrpSpPr/>
            <p:nvPr/>
          </p:nvGrpSpPr>
          <p:grpSpPr>
            <a:xfrm>
              <a:off x="7397640" y="1268760"/>
              <a:ext cx="1368152" cy="1608886"/>
              <a:chOff x="7245240" y="1372300"/>
              <a:chExt cx="1368152" cy="1608886"/>
            </a:xfrm>
          </p:grpSpPr>
          <p:grpSp>
            <p:nvGrpSpPr>
              <p:cNvPr id="11" name="Grupo 10"/>
              <p:cNvGrpSpPr/>
              <p:nvPr/>
            </p:nvGrpSpPr>
            <p:grpSpPr>
              <a:xfrm>
                <a:off x="7245240" y="1372300"/>
                <a:ext cx="1368152" cy="1608886"/>
                <a:chOff x="7245240" y="1388066"/>
                <a:chExt cx="1368152" cy="1608886"/>
              </a:xfrm>
            </p:grpSpPr>
            <p:sp>
              <p:nvSpPr>
                <p:cNvPr id="13" name="Retângulo 12"/>
                <p:cNvSpPr/>
                <p:nvPr/>
              </p:nvSpPr>
              <p:spPr>
                <a:xfrm>
                  <a:off x="7308304" y="1484784"/>
                  <a:ext cx="1224136" cy="1512168"/>
                </a:xfrm>
                <a:prstGeom prst="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pt-BR"/>
                </a:p>
              </p:txBody>
            </p:sp>
            <p:sp>
              <p:nvSpPr>
                <p:cNvPr id="14" name="Retângulo 13"/>
                <p:cNvSpPr/>
                <p:nvPr/>
              </p:nvSpPr>
              <p:spPr>
                <a:xfrm>
                  <a:off x="7245240" y="1388066"/>
                  <a:ext cx="1368152" cy="144016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pt-BR"/>
                </a:p>
              </p:txBody>
            </p:sp>
            <p:sp>
              <p:nvSpPr>
                <p:cNvPr id="15" name="Retângulo 14"/>
                <p:cNvSpPr/>
                <p:nvPr/>
              </p:nvSpPr>
              <p:spPr>
                <a:xfrm>
                  <a:off x="7308304" y="2218008"/>
                  <a:ext cx="1224136" cy="45719"/>
                </a:xfrm>
                <a:prstGeom prst="rec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pt-BR"/>
                </a:p>
              </p:txBody>
            </p:sp>
          </p:grpSp>
          <p:sp>
            <p:nvSpPr>
              <p:cNvPr id="12" name="Retângulo 11"/>
              <p:cNvSpPr/>
              <p:nvPr/>
            </p:nvSpPr>
            <p:spPr>
              <a:xfrm>
                <a:off x="7328315" y="2259570"/>
                <a:ext cx="1181215" cy="717459"/>
              </a:xfrm>
              <a:prstGeom prst="rect">
                <a:avLst/>
              </a:prstGeom>
              <a:solidFill>
                <a:schemeClr val="accent2">
                  <a:lumMod val="40000"/>
                  <a:lumOff val="6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pt-BR" dirty="0" smtClean="0">
                    <a:solidFill>
                      <a:schemeClr val="tx1"/>
                    </a:solidFill>
                  </a:rPr>
                  <a:t>p; V</a:t>
                </a:r>
                <a:r>
                  <a:rPr lang="pt-BR" baseline="-25000" dirty="0" smtClean="0">
                    <a:solidFill>
                      <a:schemeClr val="tx1"/>
                    </a:solidFill>
                  </a:rPr>
                  <a:t>1</a:t>
                </a:r>
                <a:r>
                  <a:rPr lang="pt-BR" dirty="0" smtClean="0">
                    <a:solidFill>
                      <a:schemeClr val="tx1"/>
                    </a:solidFill>
                  </a:rPr>
                  <a:t>; T</a:t>
                </a:r>
                <a:r>
                  <a:rPr lang="pt-BR" baseline="-25000" dirty="0" smtClean="0">
                    <a:solidFill>
                      <a:schemeClr val="tx1"/>
                    </a:solidFill>
                  </a:rPr>
                  <a:t>1</a:t>
                </a:r>
                <a:endParaRPr lang="pt-BR" dirty="0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8" name="Grupo 7"/>
            <p:cNvGrpSpPr/>
            <p:nvPr/>
          </p:nvGrpSpPr>
          <p:grpSpPr>
            <a:xfrm>
              <a:off x="7969652" y="1667084"/>
              <a:ext cx="207360" cy="418404"/>
              <a:chOff x="8133766" y="757355"/>
              <a:chExt cx="207360" cy="418404"/>
            </a:xfrm>
          </p:grpSpPr>
          <p:sp>
            <p:nvSpPr>
              <p:cNvPr id="9" name="Retângulo 8"/>
              <p:cNvSpPr/>
              <p:nvPr/>
            </p:nvSpPr>
            <p:spPr>
              <a:xfrm>
                <a:off x="8133766" y="887727"/>
                <a:ext cx="207360" cy="288032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10" name="Elipse 9"/>
              <p:cNvSpPr/>
              <p:nvPr/>
            </p:nvSpPr>
            <p:spPr>
              <a:xfrm>
                <a:off x="8181064" y="757355"/>
                <a:ext cx="108000" cy="108000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</p:grpSp>
      <p:grpSp>
        <p:nvGrpSpPr>
          <p:cNvPr id="26" name="Grupo 25"/>
          <p:cNvGrpSpPr/>
          <p:nvPr/>
        </p:nvGrpSpPr>
        <p:grpSpPr>
          <a:xfrm>
            <a:off x="5292080" y="4121810"/>
            <a:ext cx="1872208" cy="2205886"/>
            <a:chOff x="7397640" y="1253344"/>
            <a:chExt cx="1368152" cy="1624302"/>
          </a:xfrm>
        </p:grpSpPr>
        <p:grpSp>
          <p:nvGrpSpPr>
            <p:cNvPr id="27" name="Grupo 26"/>
            <p:cNvGrpSpPr/>
            <p:nvPr/>
          </p:nvGrpSpPr>
          <p:grpSpPr>
            <a:xfrm>
              <a:off x="7397640" y="1268760"/>
              <a:ext cx="1368152" cy="1608886"/>
              <a:chOff x="7245240" y="1372300"/>
              <a:chExt cx="1368152" cy="1608886"/>
            </a:xfrm>
          </p:grpSpPr>
          <p:grpSp>
            <p:nvGrpSpPr>
              <p:cNvPr id="31" name="Grupo 30"/>
              <p:cNvGrpSpPr/>
              <p:nvPr/>
            </p:nvGrpSpPr>
            <p:grpSpPr>
              <a:xfrm>
                <a:off x="7245240" y="1372300"/>
                <a:ext cx="1368152" cy="1608886"/>
                <a:chOff x="7245240" y="1388066"/>
                <a:chExt cx="1368152" cy="1608886"/>
              </a:xfrm>
            </p:grpSpPr>
            <p:sp>
              <p:nvSpPr>
                <p:cNvPr id="33" name="Retângulo 32"/>
                <p:cNvSpPr/>
                <p:nvPr/>
              </p:nvSpPr>
              <p:spPr>
                <a:xfrm>
                  <a:off x="7308304" y="1484784"/>
                  <a:ext cx="1224136" cy="1512168"/>
                </a:xfrm>
                <a:prstGeom prst="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pt-BR"/>
                </a:p>
              </p:txBody>
            </p:sp>
            <p:sp>
              <p:nvSpPr>
                <p:cNvPr id="34" name="Retângulo 33"/>
                <p:cNvSpPr/>
                <p:nvPr/>
              </p:nvSpPr>
              <p:spPr>
                <a:xfrm>
                  <a:off x="7245240" y="1388066"/>
                  <a:ext cx="1368152" cy="144016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pt-BR"/>
                </a:p>
              </p:txBody>
            </p:sp>
            <p:sp>
              <p:nvSpPr>
                <p:cNvPr id="35" name="Retângulo 34"/>
                <p:cNvSpPr/>
                <p:nvPr/>
              </p:nvSpPr>
              <p:spPr>
                <a:xfrm>
                  <a:off x="7308742" y="1787725"/>
                  <a:ext cx="1224136" cy="45719"/>
                </a:xfrm>
                <a:prstGeom prst="rec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pt-BR"/>
                </a:p>
              </p:txBody>
            </p:sp>
          </p:grpSp>
          <p:sp>
            <p:nvSpPr>
              <p:cNvPr id="32" name="Retângulo 31"/>
              <p:cNvSpPr/>
              <p:nvPr/>
            </p:nvSpPr>
            <p:spPr>
              <a:xfrm>
                <a:off x="7331347" y="1829289"/>
                <a:ext cx="1178585" cy="1136132"/>
              </a:xfrm>
              <a:prstGeom prst="rect">
                <a:avLst/>
              </a:prstGeom>
              <a:solidFill>
                <a:schemeClr val="accent2">
                  <a:lumMod val="40000"/>
                  <a:lumOff val="6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pt-BR" dirty="0" smtClean="0">
                    <a:solidFill>
                      <a:schemeClr val="tx1"/>
                    </a:solidFill>
                  </a:rPr>
                  <a:t>p; V</a:t>
                </a:r>
                <a:r>
                  <a:rPr lang="pt-BR" baseline="-25000" dirty="0" smtClean="0">
                    <a:solidFill>
                      <a:schemeClr val="tx1"/>
                    </a:solidFill>
                  </a:rPr>
                  <a:t>2</a:t>
                </a:r>
                <a:r>
                  <a:rPr lang="pt-BR" dirty="0" smtClean="0">
                    <a:solidFill>
                      <a:schemeClr val="tx1"/>
                    </a:solidFill>
                  </a:rPr>
                  <a:t>; T</a:t>
                </a:r>
                <a:r>
                  <a:rPr lang="pt-BR" baseline="-25000" dirty="0" smtClean="0">
                    <a:solidFill>
                      <a:schemeClr val="tx1"/>
                    </a:solidFill>
                  </a:rPr>
                  <a:t>2</a:t>
                </a:r>
                <a:endParaRPr lang="pt-BR" dirty="0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28" name="Grupo 27"/>
            <p:cNvGrpSpPr/>
            <p:nvPr/>
          </p:nvGrpSpPr>
          <p:grpSpPr>
            <a:xfrm>
              <a:off x="7969652" y="1253344"/>
              <a:ext cx="207360" cy="418404"/>
              <a:chOff x="8133766" y="343615"/>
              <a:chExt cx="207360" cy="418404"/>
            </a:xfrm>
          </p:grpSpPr>
          <p:sp>
            <p:nvSpPr>
              <p:cNvPr id="29" name="Retângulo 28"/>
              <p:cNvSpPr/>
              <p:nvPr/>
            </p:nvSpPr>
            <p:spPr>
              <a:xfrm>
                <a:off x="8133766" y="473987"/>
                <a:ext cx="207360" cy="288032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30" name="Elipse 29"/>
              <p:cNvSpPr/>
              <p:nvPr/>
            </p:nvSpPr>
            <p:spPr>
              <a:xfrm>
                <a:off x="8181064" y="343615"/>
                <a:ext cx="108000" cy="108000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</p:grpSp>
      <p:sp>
        <p:nvSpPr>
          <p:cNvPr id="3" name="Seta para cima 2"/>
          <p:cNvSpPr/>
          <p:nvPr/>
        </p:nvSpPr>
        <p:spPr>
          <a:xfrm>
            <a:off x="3763293" y="6093296"/>
            <a:ext cx="219032" cy="504056"/>
          </a:xfrm>
          <a:prstGeom prst="upArrow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6" name="CaixaDeTexto 35"/>
          <p:cNvSpPr txBox="1"/>
          <p:nvPr/>
        </p:nvSpPr>
        <p:spPr>
          <a:xfrm>
            <a:off x="3491335" y="6300028"/>
            <a:ext cx="3754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Q</a:t>
            </a:r>
            <a:endParaRPr lang="pt-BR" dirty="0"/>
          </a:p>
        </p:txBody>
      </p:sp>
      <p:cxnSp>
        <p:nvCxnSpPr>
          <p:cNvPr id="38" name="Conector reto 37"/>
          <p:cNvCxnSpPr/>
          <p:nvPr/>
        </p:nvCxnSpPr>
        <p:spPr>
          <a:xfrm flipV="1">
            <a:off x="4677247" y="5276498"/>
            <a:ext cx="2376264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CaixaDeTexto 38"/>
          <p:cNvSpPr txBox="1"/>
          <p:nvPr/>
        </p:nvSpPr>
        <p:spPr>
          <a:xfrm>
            <a:off x="4911990" y="4877991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/>
              <a:t>d</a:t>
            </a:r>
          </a:p>
        </p:txBody>
      </p:sp>
      <p:cxnSp>
        <p:nvCxnSpPr>
          <p:cNvPr id="41" name="Conector de seta reta 40"/>
          <p:cNvCxnSpPr/>
          <p:nvPr/>
        </p:nvCxnSpPr>
        <p:spPr>
          <a:xfrm>
            <a:off x="5292080" y="4674258"/>
            <a:ext cx="0" cy="60120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Conector reto 41"/>
          <p:cNvCxnSpPr/>
          <p:nvPr/>
        </p:nvCxnSpPr>
        <p:spPr>
          <a:xfrm flipV="1">
            <a:off x="4677846" y="4669737"/>
            <a:ext cx="2376264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914895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115616" y="274638"/>
            <a:ext cx="7818072" cy="850106"/>
          </a:xfrm>
        </p:spPr>
        <p:txBody>
          <a:bodyPr>
            <a:normAutofit/>
          </a:bodyPr>
          <a:lstStyle/>
          <a:p>
            <a:pPr algn="ctr"/>
            <a:r>
              <a:rPr lang="pt-BR" dirty="0" smtClean="0"/>
              <a:t>Trabalho numa Transformação (4)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45C3A-330E-475B-8BFD-FA3AD9BEB4AA}" type="slidenum">
              <a:rPr lang="pt-BR" smtClean="0"/>
              <a:t>5</a:t>
            </a:fld>
            <a:endParaRPr lang="pt-BR"/>
          </a:p>
        </p:txBody>
      </p:sp>
      <p:sp>
        <p:nvSpPr>
          <p:cNvPr id="5" name="Espaço Reservado para Conteúdo 4"/>
          <p:cNvSpPr>
            <a:spLocks noGrp="1"/>
          </p:cNvSpPr>
          <p:nvPr>
            <p:ph idx="1"/>
          </p:nvPr>
        </p:nvSpPr>
        <p:spPr>
          <a:xfrm>
            <a:off x="1043608" y="1196752"/>
            <a:ext cx="7776864" cy="5328592"/>
          </a:xfrm>
        </p:spPr>
        <p:txBody>
          <a:bodyPr>
            <a:normAutofit/>
          </a:bodyPr>
          <a:lstStyle/>
          <a:p>
            <a:pPr algn="just"/>
            <a:r>
              <a:rPr lang="pt-BR" sz="2800" dirty="0" smtClean="0"/>
              <a:t>Assim, o trabalho </a:t>
            </a:r>
            <a:r>
              <a:rPr lang="pt-BR" sz="2800" dirty="0" smtClean="0">
                <a:latin typeface="Blackadder ITC" pitchFamily="82" charset="0"/>
              </a:rPr>
              <a:t>T</a:t>
            </a:r>
            <a:r>
              <a:rPr lang="pt-BR" sz="2800" dirty="0" smtClean="0"/>
              <a:t> realizado pelo gás sobre o meio exterior é dado por:</a:t>
            </a:r>
          </a:p>
          <a:p>
            <a:pPr marL="82296" indent="0" algn="ctr">
              <a:buNone/>
            </a:pPr>
            <a:r>
              <a:rPr lang="pt-BR" sz="2800" dirty="0">
                <a:latin typeface="Blackadder ITC" pitchFamily="82" charset="0"/>
              </a:rPr>
              <a:t>T</a:t>
            </a:r>
            <a:r>
              <a:rPr lang="pt-BR" sz="2800" dirty="0" smtClean="0"/>
              <a:t> = </a:t>
            </a:r>
            <a:r>
              <a:rPr lang="pt-BR" sz="2800" dirty="0" err="1" smtClean="0"/>
              <a:t>p.</a:t>
            </a:r>
            <a:r>
              <a:rPr lang="pt-BR" sz="2800" dirty="0" err="1" smtClean="0">
                <a:sym typeface="Symbol"/>
              </a:rPr>
              <a:t>V</a:t>
            </a:r>
            <a:r>
              <a:rPr lang="pt-BR" sz="2800" dirty="0" smtClean="0">
                <a:sym typeface="Symbol"/>
              </a:rPr>
              <a:t> = p.(V</a:t>
            </a:r>
            <a:r>
              <a:rPr lang="pt-BR" sz="2800" baseline="-25000" dirty="0" smtClean="0">
                <a:sym typeface="Symbol"/>
              </a:rPr>
              <a:t>2</a:t>
            </a:r>
            <a:r>
              <a:rPr lang="pt-BR" sz="2800" dirty="0" smtClean="0">
                <a:sym typeface="Symbol"/>
              </a:rPr>
              <a:t>-V</a:t>
            </a:r>
            <a:r>
              <a:rPr lang="pt-BR" sz="2800" baseline="-25000" dirty="0" smtClean="0">
                <a:sym typeface="Symbol"/>
              </a:rPr>
              <a:t>1</a:t>
            </a:r>
            <a:r>
              <a:rPr lang="pt-BR" sz="2800" dirty="0" smtClean="0">
                <a:sym typeface="Symbol"/>
              </a:rPr>
              <a:t>) (Trabalho numa </a:t>
            </a:r>
          </a:p>
          <a:p>
            <a:pPr marL="82296" indent="0" algn="ctr">
              <a:buNone/>
            </a:pPr>
            <a:r>
              <a:rPr lang="pt-BR" sz="2800" dirty="0">
                <a:sym typeface="Symbol"/>
              </a:rPr>
              <a:t>	</a:t>
            </a:r>
            <a:r>
              <a:rPr lang="pt-BR" sz="2800" dirty="0" smtClean="0">
                <a:sym typeface="Symbol"/>
              </a:rPr>
              <a:t>		transformação isobárica)</a:t>
            </a:r>
            <a:endParaRPr lang="pt-BR" sz="2800" dirty="0" smtClean="0"/>
          </a:p>
          <a:p>
            <a:pPr algn="just"/>
            <a:r>
              <a:rPr lang="pt-BR" sz="2800" dirty="0" smtClean="0"/>
              <a:t>O trabalho é uma grandeza algébrica e assume o sinal da variação de volume, já que a pressão p é sempre positiva.  Portanto:</a:t>
            </a:r>
          </a:p>
          <a:p>
            <a:pPr marL="82296" indent="0" algn="just">
              <a:buNone/>
            </a:pPr>
            <a:endParaRPr lang="pt-BR" sz="24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5696" y="4797152"/>
            <a:ext cx="6473397" cy="864096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/>
        </p:spPr>
      </p:pic>
    </p:spTree>
    <p:extLst>
      <p:ext uri="{BB962C8B-B14F-4D97-AF65-F5344CB8AC3E}">
        <p14:creationId xmlns:p14="http://schemas.microsoft.com/office/powerpoint/2010/main" val="22409649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115616" y="274638"/>
            <a:ext cx="7818072" cy="850106"/>
          </a:xfrm>
        </p:spPr>
        <p:txBody>
          <a:bodyPr>
            <a:normAutofit/>
          </a:bodyPr>
          <a:lstStyle/>
          <a:p>
            <a:pPr algn="ctr"/>
            <a:r>
              <a:rPr lang="pt-BR" dirty="0" smtClean="0"/>
              <a:t>Trabalho numa Transformação (5)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45C3A-330E-475B-8BFD-FA3AD9BEB4AA}" type="slidenum">
              <a:rPr lang="pt-BR" smtClean="0"/>
              <a:t>6</a:t>
            </a:fld>
            <a:endParaRPr lang="pt-BR"/>
          </a:p>
        </p:txBody>
      </p:sp>
      <p:sp>
        <p:nvSpPr>
          <p:cNvPr id="5" name="Espaço Reservado para Conteúdo 4"/>
          <p:cNvSpPr>
            <a:spLocks noGrp="1"/>
          </p:cNvSpPr>
          <p:nvPr>
            <p:ph idx="1"/>
          </p:nvPr>
        </p:nvSpPr>
        <p:spPr>
          <a:xfrm>
            <a:off x="1043608" y="1196752"/>
            <a:ext cx="7776864" cy="5328592"/>
          </a:xfrm>
        </p:spPr>
        <p:txBody>
          <a:bodyPr>
            <a:normAutofit/>
          </a:bodyPr>
          <a:lstStyle/>
          <a:p>
            <a:pPr algn="just"/>
            <a:r>
              <a:rPr lang="pt-BR" sz="2800" dirty="0" smtClean="0"/>
              <a:t>No diagrama da pressão em função do volume (diagrama de trabalho), o produto </a:t>
            </a:r>
            <a:r>
              <a:rPr lang="pt-BR" sz="2800" dirty="0" err="1" smtClean="0"/>
              <a:t>p.</a:t>
            </a:r>
            <a:r>
              <a:rPr lang="pt-BR" sz="2800" dirty="0" err="1" smtClean="0">
                <a:sym typeface="Symbol"/>
              </a:rPr>
              <a:t>V</a:t>
            </a:r>
            <a:r>
              <a:rPr lang="pt-BR" sz="2800" dirty="0" smtClean="0">
                <a:sym typeface="Symbol"/>
              </a:rPr>
              <a:t> corresponde numericamente à área destacada no gráfico da figura abaixo, compreendida entre a reta representativa da transformação e o eixo das abscissas.</a:t>
            </a:r>
            <a:endParaRPr lang="pt-BR" sz="2800" dirty="0" smtClean="0"/>
          </a:p>
          <a:p>
            <a:pPr marL="82296" indent="0" algn="just">
              <a:buNone/>
            </a:pPr>
            <a:endParaRPr lang="pt-BR" sz="2400" dirty="0"/>
          </a:p>
        </p:txBody>
      </p:sp>
      <p:grpSp>
        <p:nvGrpSpPr>
          <p:cNvPr id="38" name="Grupo 37"/>
          <p:cNvGrpSpPr/>
          <p:nvPr/>
        </p:nvGrpSpPr>
        <p:grpSpPr>
          <a:xfrm>
            <a:off x="3540261" y="3971747"/>
            <a:ext cx="2687923" cy="2043578"/>
            <a:chOff x="1942753" y="3987002"/>
            <a:chExt cx="2687923" cy="2043578"/>
          </a:xfrm>
        </p:grpSpPr>
        <p:grpSp>
          <p:nvGrpSpPr>
            <p:cNvPr id="11" name="Grupo 10"/>
            <p:cNvGrpSpPr/>
            <p:nvPr/>
          </p:nvGrpSpPr>
          <p:grpSpPr>
            <a:xfrm>
              <a:off x="1942753" y="4171668"/>
              <a:ext cx="2687923" cy="1858912"/>
              <a:chOff x="1266076" y="2852936"/>
              <a:chExt cx="2687923" cy="1858912"/>
            </a:xfrm>
          </p:grpSpPr>
          <p:grpSp>
            <p:nvGrpSpPr>
              <p:cNvPr id="14" name="Grupo 13"/>
              <p:cNvGrpSpPr/>
              <p:nvPr/>
            </p:nvGrpSpPr>
            <p:grpSpPr>
              <a:xfrm>
                <a:off x="1266076" y="2852936"/>
                <a:ext cx="2687923" cy="1858912"/>
                <a:chOff x="1266076" y="2852936"/>
                <a:chExt cx="2687923" cy="1858912"/>
              </a:xfrm>
            </p:grpSpPr>
            <p:cxnSp>
              <p:nvCxnSpPr>
                <p:cNvPr id="18" name="Conector de seta reta 17"/>
                <p:cNvCxnSpPr/>
                <p:nvPr/>
              </p:nvCxnSpPr>
              <p:spPr>
                <a:xfrm>
                  <a:off x="1319080" y="4365104"/>
                  <a:ext cx="2460832" cy="0"/>
                </a:xfrm>
                <a:prstGeom prst="straightConnector1">
                  <a:avLst/>
                </a:prstGeom>
                <a:ln w="19050">
                  <a:tailEnd type="arrow"/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19" name="Conector de seta reta 18"/>
                <p:cNvCxnSpPr/>
                <p:nvPr/>
              </p:nvCxnSpPr>
              <p:spPr>
                <a:xfrm flipV="1">
                  <a:off x="1547664" y="2852936"/>
                  <a:ext cx="0" cy="1656184"/>
                </a:xfrm>
                <a:prstGeom prst="straightConnector1">
                  <a:avLst/>
                </a:prstGeom>
                <a:ln w="19050">
                  <a:tailEnd type="arrow"/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sp>
              <p:nvSpPr>
                <p:cNvPr id="20" name="CaixaDeTexto 19"/>
                <p:cNvSpPr txBox="1"/>
                <p:nvPr/>
              </p:nvSpPr>
              <p:spPr>
                <a:xfrm>
                  <a:off x="1290859" y="3118380"/>
                  <a:ext cx="300082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pt-BR" dirty="0" smtClean="0"/>
                    <a:t>p</a:t>
                  </a:r>
                  <a:endParaRPr lang="pt-BR" dirty="0"/>
                </a:p>
              </p:txBody>
            </p:sp>
            <p:sp>
              <p:nvSpPr>
                <p:cNvPr id="21" name="CaixaDeTexto 20"/>
                <p:cNvSpPr txBox="1"/>
                <p:nvPr/>
              </p:nvSpPr>
              <p:spPr>
                <a:xfrm>
                  <a:off x="3629871" y="4342516"/>
                  <a:ext cx="324128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pt-BR" dirty="0" smtClean="0"/>
                    <a:t>V</a:t>
                  </a:r>
                  <a:endParaRPr lang="pt-BR" dirty="0"/>
                </a:p>
              </p:txBody>
            </p:sp>
            <p:sp>
              <p:nvSpPr>
                <p:cNvPr id="22" name="CaixaDeTexto 21"/>
                <p:cNvSpPr txBox="1"/>
                <p:nvPr/>
              </p:nvSpPr>
              <p:spPr>
                <a:xfrm>
                  <a:off x="1266076" y="4324454"/>
                  <a:ext cx="300082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pt-BR" dirty="0"/>
                    <a:t>0</a:t>
                  </a:r>
                </a:p>
              </p:txBody>
            </p:sp>
          </p:grpSp>
          <p:grpSp>
            <p:nvGrpSpPr>
              <p:cNvPr id="15" name="Grupo 14"/>
              <p:cNvGrpSpPr/>
              <p:nvPr/>
            </p:nvGrpSpPr>
            <p:grpSpPr>
              <a:xfrm>
                <a:off x="1547664" y="3334404"/>
                <a:ext cx="1627579" cy="3063"/>
                <a:chOff x="1395264" y="3182004"/>
                <a:chExt cx="1627579" cy="3063"/>
              </a:xfrm>
            </p:grpSpPr>
            <p:cxnSp>
              <p:nvCxnSpPr>
                <p:cNvPr id="16" name="Conector reto 15"/>
                <p:cNvCxnSpPr/>
                <p:nvPr/>
              </p:nvCxnSpPr>
              <p:spPr>
                <a:xfrm>
                  <a:off x="1829987" y="3182004"/>
                  <a:ext cx="1192856" cy="0"/>
                </a:xfrm>
                <a:prstGeom prst="line">
                  <a:avLst/>
                </a:prstGeom>
              </p:spPr>
              <p:style>
                <a:lnRef idx="2">
                  <a:schemeClr val="accent3"/>
                </a:lnRef>
                <a:fillRef idx="0">
                  <a:schemeClr val="accent3"/>
                </a:fillRef>
                <a:effectRef idx="1">
                  <a:schemeClr val="accent3"/>
                </a:effectRef>
                <a:fontRef idx="minor">
                  <a:schemeClr val="tx1"/>
                </a:fontRef>
              </p:style>
            </p:cxnSp>
            <p:cxnSp>
              <p:nvCxnSpPr>
                <p:cNvPr id="17" name="Conector reto 16"/>
                <p:cNvCxnSpPr/>
                <p:nvPr/>
              </p:nvCxnSpPr>
              <p:spPr>
                <a:xfrm>
                  <a:off x="1395264" y="3185067"/>
                  <a:ext cx="434723" cy="0"/>
                </a:xfrm>
                <a:prstGeom prst="line">
                  <a:avLst/>
                </a:prstGeom>
                <a:ln>
                  <a:prstDash val="dash"/>
                </a:ln>
              </p:spPr>
              <p:style>
                <a:lnRef idx="2">
                  <a:schemeClr val="dk1"/>
                </a:lnRef>
                <a:fillRef idx="0">
                  <a:schemeClr val="dk1"/>
                </a:fillRef>
                <a:effectRef idx="1">
                  <a:schemeClr val="dk1"/>
                </a:effectRef>
                <a:fontRef idx="minor">
                  <a:schemeClr val="tx1"/>
                </a:fontRef>
              </p:style>
            </p:cxnSp>
          </p:grpSp>
        </p:grpSp>
        <p:sp>
          <p:nvSpPr>
            <p:cNvPr id="28" name="CaixaDeTexto 27"/>
            <p:cNvSpPr txBox="1"/>
            <p:nvPr/>
          </p:nvSpPr>
          <p:spPr>
            <a:xfrm>
              <a:off x="2291661" y="3987002"/>
              <a:ext cx="30008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dirty="0" smtClean="0"/>
                <a:t>p</a:t>
              </a:r>
              <a:endParaRPr lang="pt-BR" dirty="0"/>
            </a:p>
          </p:txBody>
        </p:sp>
        <p:cxnSp>
          <p:nvCxnSpPr>
            <p:cNvPr id="29" name="Conector reto 28"/>
            <p:cNvCxnSpPr/>
            <p:nvPr/>
          </p:nvCxnSpPr>
          <p:spPr>
            <a:xfrm flipH="1">
              <a:off x="2674830" y="4656199"/>
              <a:ext cx="0" cy="1027637"/>
            </a:xfrm>
            <a:prstGeom prst="line">
              <a:avLst/>
            </a:prstGeom>
            <a:ln>
              <a:prstDash val="dash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32" name="Conector reto 31"/>
            <p:cNvCxnSpPr/>
            <p:nvPr/>
          </p:nvCxnSpPr>
          <p:spPr>
            <a:xfrm flipH="1">
              <a:off x="3851920" y="4681402"/>
              <a:ext cx="0" cy="1027637"/>
            </a:xfrm>
            <a:prstGeom prst="line">
              <a:avLst/>
            </a:prstGeom>
            <a:ln>
              <a:prstDash val="dash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34" name="CaixaDeTexto 33"/>
            <p:cNvSpPr txBox="1"/>
            <p:nvPr/>
          </p:nvSpPr>
          <p:spPr>
            <a:xfrm>
              <a:off x="2524789" y="5629368"/>
              <a:ext cx="40107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dirty="0" smtClean="0"/>
                <a:t>V</a:t>
              </a:r>
              <a:r>
                <a:rPr lang="pt-BR" baseline="-25000" dirty="0" smtClean="0"/>
                <a:t>1</a:t>
              </a:r>
              <a:endParaRPr lang="pt-BR" dirty="0"/>
            </a:p>
          </p:txBody>
        </p:sp>
        <p:sp>
          <p:nvSpPr>
            <p:cNvPr id="35" name="CaixaDeTexto 34"/>
            <p:cNvSpPr txBox="1"/>
            <p:nvPr/>
          </p:nvSpPr>
          <p:spPr>
            <a:xfrm>
              <a:off x="3682916" y="5630209"/>
              <a:ext cx="40107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dirty="0" smtClean="0"/>
                <a:t>V</a:t>
              </a:r>
              <a:r>
                <a:rPr lang="pt-BR" baseline="-25000" dirty="0" smtClean="0"/>
                <a:t>2</a:t>
              </a:r>
              <a:endParaRPr lang="pt-BR" dirty="0"/>
            </a:p>
          </p:txBody>
        </p:sp>
        <p:sp>
          <p:nvSpPr>
            <p:cNvPr id="36" name="CaixaDeTexto 35"/>
            <p:cNvSpPr txBox="1"/>
            <p:nvPr/>
          </p:nvSpPr>
          <p:spPr>
            <a:xfrm>
              <a:off x="2527986" y="4340394"/>
              <a:ext cx="298480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1600" dirty="0">
                  <a:latin typeface="Arial" pitchFamily="34" charset="0"/>
                  <a:cs typeface="Arial" pitchFamily="34" charset="0"/>
                </a:rPr>
                <a:t>1</a:t>
              </a:r>
              <a:endParaRPr lang="pt-BR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7" name="CaixaDeTexto 36"/>
            <p:cNvSpPr txBox="1"/>
            <p:nvPr/>
          </p:nvSpPr>
          <p:spPr>
            <a:xfrm>
              <a:off x="3682916" y="4340046"/>
              <a:ext cx="298480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1600" dirty="0" smtClean="0">
                  <a:latin typeface="Arial" pitchFamily="34" charset="0"/>
                  <a:cs typeface="Arial" pitchFamily="34" charset="0"/>
                </a:rPr>
                <a:t>2</a:t>
              </a:r>
              <a:endParaRPr lang="pt-BR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3" name="Retângulo 32"/>
            <p:cNvSpPr/>
            <p:nvPr/>
          </p:nvSpPr>
          <p:spPr>
            <a:xfrm>
              <a:off x="2693791" y="4681402"/>
              <a:ext cx="1123200" cy="993600"/>
            </a:xfrm>
            <a:prstGeom prst="rect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39" name="CaixaDeTexto 38"/>
            <p:cNvSpPr txBox="1"/>
            <p:nvPr/>
          </p:nvSpPr>
          <p:spPr>
            <a:xfrm>
              <a:off x="2979323" y="4993536"/>
              <a:ext cx="63370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dirty="0" smtClean="0"/>
                <a:t>Área</a:t>
              </a:r>
              <a:endParaRPr lang="pt-BR" dirty="0"/>
            </a:p>
          </p:txBody>
        </p:sp>
      </p:grpSp>
    </p:spTree>
    <p:extLst>
      <p:ext uri="{BB962C8B-B14F-4D97-AF65-F5344CB8AC3E}">
        <p14:creationId xmlns:p14="http://schemas.microsoft.com/office/powerpoint/2010/main" val="36828052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115616" y="274638"/>
            <a:ext cx="7818072" cy="850106"/>
          </a:xfrm>
        </p:spPr>
        <p:txBody>
          <a:bodyPr>
            <a:normAutofit/>
          </a:bodyPr>
          <a:lstStyle/>
          <a:p>
            <a:pPr algn="ctr"/>
            <a:r>
              <a:rPr lang="pt-BR" dirty="0" smtClean="0"/>
              <a:t>Trabalho numa Transformação (6)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45C3A-330E-475B-8BFD-FA3AD9BEB4AA}" type="slidenum">
              <a:rPr lang="pt-BR" smtClean="0"/>
              <a:t>7</a:t>
            </a:fld>
            <a:endParaRPr lang="pt-BR"/>
          </a:p>
        </p:txBody>
      </p:sp>
      <p:sp>
        <p:nvSpPr>
          <p:cNvPr id="5" name="Espaço Reservado para Conteúdo 4"/>
          <p:cNvSpPr>
            <a:spLocks noGrp="1"/>
          </p:cNvSpPr>
          <p:nvPr>
            <p:ph idx="1"/>
          </p:nvPr>
        </p:nvSpPr>
        <p:spPr>
          <a:xfrm>
            <a:off x="1043608" y="1196752"/>
            <a:ext cx="7776864" cy="5328592"/>
          </a:xfrm>
        </p:spPr>
        <p:txBody>
          <a:bodyPr>
            <a:normAutofit/>
          </a:bodyPr>
          <a:lstStyle/>
          <a:p>
            <a:pPr algn="just"/>
            <a:r>
              <a:rPr lang="pt-BR" sz="2800" dirty="0" smtClean="0"/>
              <a:t>Podemos generalizar essa conclusão, considerando uma transformação qualquer entre dois estados do gás, conforme gráfico abaixo.</a:t>
            </a:r>
          </a:p>
          <a:p>
            <a:pPr marL="82296" indent="0" algn="just">
              <a:buNone/>
            </a:pPr>
            <a:endParaRPr lang="pt-BR" sz="2400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7664" y="3284984"/>
            <a:ext cx="6970337" cy="24330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207456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58384" y="274638"/>
            <a:ext cx="8322128" cy="850106"/>
          </a:xfrm>
        </p:spPr>
        <p:txBody>
          <a:bodyPr>
            <a:normAutofit fontScale="90000"/>
          </a:bodyPr>
          <a:lstStyle/>
          <a:p>
            <a:pPr algn="ctr"/>
            <a:r>
              <a:rPr lang="pt-BR" dirty="0" smtClean="0"/>
              <a:t>Energia Interna. </a:t>
            </a:r>
            <a:br>
              <a:rPr lang="pt-BR" dirty="0" smtClean="0"/>
            </a:br>
            <a:r>
              <a:rPr lang="pt-BR" dirty="0" smtClean="0"/>
              <a:t>Lei de Joule para os Gases Perfeitos (1)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45C3A-330E-475B-8BFD-FA3AD9BEB4AA}" type="slidenum">
              <a:rPr lang="pt-BR" smtClean="0"/>
              <a:t>8</a:t>
            </a:fld>
            <a:endParaRPr lang="pt-BR"/>
          </a:p>
        </p:txBody>
      </p:sp>
      <p:grpSp>
        <p:nvGrpSpPr>
          <p:cNvPr id="3" name="Grupo 2"/>
          <p:cNvGrpSpPr/>
          <p:nvPr/>
        </p:nvGrpSpPr>
        <p:grpSpPr>
          <a:xfrm>
            <a:off x="1047873" y="1425526"/>
            <a:ext cx="8098985" cy="5309344"/>
            <a:chOff x="1047873" y="1425526"/>
            <a:chExt cx="8098985" cy="5309344"/>
          </a:xfrm>
        </p:grpSpPr>
        <p:pic>
          <p:nvPicPr>
            <p:cNvPr id="3074" name="Picture 2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47873" y="1425526"/>
              <a:ext cx="8098985" cy="243552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075" name="Picture 3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47873" y="3873623"/>
              <a:ext cx="8098985" cy="28612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29509467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42360" y="274638"/>
            <a:ext cx="8466144" cy="850106"/>
          </a:xfrm>
        </p:spPr>
        <p:txBody>
          <a:bodyPr>
            <a:normAutofit/>
          </a:bodyPr>
          <a:lstStyle/>
          <a:p>
            <a:pPr algn="ctr"/>
            <a:r>
              <a:rPr lang="pt-BR" dirty="0" smtClean="0"/>
              <a:t>Primeira Lei da Termodinâmica (1)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45C3A-330E-475B-8BFD-FA3AD9BEB4AA}" type="slidenum">
              <a:rPr lang="pt-BR" smtClean="0"/>
              <a:t>9</a:t>
            </a:fld>
            <a:endParaRPr lang="pt-BR"/>
          </a:p>
        </p:txBody>
      </p:sp>
      <p:sp>
        <p:nvSpPr>
          <p:cNvPr id="5" name="Espaço Reservado para Conteúdo 4"/>
          <p:cNvSpPr>
            <a:spLocks noGrp="1"/>
          </p:cNvSpPr>
          <p:nvPr>
            <p:ph idx="1"/>
          </p:nvPr>
        </p:nvSpPr>
        <p:spPr>
          <a:xfrm>
            <a:off x="1043608" y="1473696"/>
            <a:ext cx="5832648" cy="5051648"/>
          </a:xfrm>
        </p:spPr>
        <p:txBody>
          <a:bodyPr>
            <a:normAutofit/>
          </a:bodyPr>
          <a:lstStyle/>
          <a:p>
            <a:pPr algn="just"/>
            <a:r>
              <a:rPr lang="pt-BR" sz="2400" dirty="0" smtClean="0"/>
              <a:t>Num processo termodinâmico sofrido por um gás, há dois tipos de trocas energéticas com o meio exterior: o calor trocado Q e o trabalho realizado </a:t>
            </a:r>
            <a:r>
              <a:rPr lang="pt-BR" sz="2400" dirty="0">
                <a:latin typeface="Blackadder ITC" pitchFamily="82" charset="0"/>
              </a:rPr>
              <a:t>T</a:t>
            </a:r>
            <a:r>
              <a:rPr lang="pt-BR" sz="2400" dirty="0" smtClean="0"/>
              <a:t>.</a:t>
            </a:r>
          </a:p>
          <a:p>
            <a:pPr algn="just"/>
            <a:r>
              <a:rPr lang="pt-BR" sz="2400" dirty="0" smtClean="0"/>
              <a:t>A variação de energia interna </a:t>
            </a:r>
            <a:r>
              <a:rPr lang="pt-BR" sz="2400" dirty="0" smtClean="0">
                <a:sym typeface="Symbol"/>
              </a:rPr>
              <a:t>U é consequência do balanço energético entre essas duas quantidades:</a:t>
            </a:r>
          </a:p>
          <a:p>
            <a:pPr marL="82296" indent="0" algn="ctr">
              <a:buNone/>
            </a:pPr>
            <a:r>
              <a:rPr lang="pt-BR" sz="2400" dirty="0" smtClean="0">
                <a:sym typeface="Symbol"/>
              </a:rPr>
              <a:t>U = Q - </a:t>
            </a:r>
            <a:r>
              <a:rPr lang="pt-BR" sz="2400" dirty="0">
                <a:latin typeface="Blackadder ITC" pitchFamily="82" charset="0"/>
              </a:rPr>
              <a:t>T</a:t>
            </a:r>
            <a:endParaRPr lang="pt-BR" sz="2400" dirty="0"/>
          </a:p>
          <a:p>
            <a:pPr marL="82296" indent="0" algn="just">
              <a:buNone/>
            </a:pPr>
            <a:r>
              <a:rPr lang="pt-BR" sz="2400" dirty="0" smtClean="0"/>
              <a:t>onde:</a:t>
            </a:r>
          </a:p>
          <a:p>
            <a:pPr marL="82296" indent="0" algn="just">
              <a:buNone/>
            </a:pPr>
            <a:r>
              <a:rPr lang="pt-BR" sz="2400" dirty="0" smtClean="0"/>
              <a:t>Q é a quantidade de calor trocada pelo sistema.</a:t>
            </a:r>
          </a:p>
          <a:p>
            <a:pPr marL="82296" indent="0" algn="just">
              <a:buNone/>
            </a:pPr>
            <a:r>
              <a:rPr lang="pt-BR" sz="2400" dirty="0" smtClean="0">
                <a:latin typeface="Blackadder ITC" pitchFamily="82" charset="0"/>
              </a:rPr>
              <a:t>T  </a:t>
            </a:r>
            <a:r>
              <a:rPr lang="pt-BR" sz="2400" dirty="0" smtClean="0"/>
              <a:t>é o trabalho realizado.</a:t>
            </a:r>
            <a:endParaRPr lang="pt-BR" sz="2400" dirty="0"/>
          </a:p>
        </p:txBody>
      </p:sp>
      <p:grpSp>
        <p:nvGrpSpPr>
          <p:cNvPr id="30" name="Grupo 29"/>
          <p:cNvGrpSpPr/>
          <p:nvPr/>
        </p:nvGrpSpPr>
        <p:grpSpPr>
          <a:xfrm>
            <a:off x="7164288" y="2861880"/>
            <a:ext cx="1368152" cy="1608886"/>
            <a:chOff x="7397640" y="1268760"/>
            <a:chExt cx="1368152" cy="1608886"/>
          </a:xfrm>
        </p:grpSpPr>
        <p:grpSp>
          <p:nvGrpSpPr>
            <p:cNvPr id="31" name="Grupo 30"/>
            <p:cNvGrpSpPr/>
            <p:nvPr/>
          </p:nvGrpSpPr>
          <p:grpSpPr>
            <a:xfrm>
              <a:off x="7397640" y="1268760"/>
              <a:ext cx="1368152" cy="1608886"/>
              <a:chOff x="7245240" y="1372300"/>
              <a:chExt cx="1368152" cy="1608886"/>
            </a:xfrm>
          </p:grpSpPr>
          <p:grpSp>
            <p:nvGrpSpPr>
              <p:cNvPr id="35" name="Grupo 34"/>
              <p:cNvGrpSpPr/>
              <p:nvPr/>
            </p:nvGrpSpPr>
            <p:grpSpPr>
              <a:xfrm>
                <a:off x="7245240" y="1372300"/>
                <a:ext cx="1368152" cy="1608886"/>
                <a:chOff x="7245240" y="1388066"/>
                <a:chExt cx="1368152" cy="1608886"/>
              </a:xfrm>
            </p:grpSpPr>
            <p:sp>
              <p:nvSpPr>
                <p:cNvPr id="37" name="Retângulo 36"/>
                <p:cNvSpPr/>
                <p:nvPr/>
              </p:nvSpPr>
              <p:spPr>
                <a:xfrm>
                  <a:off x="7308304" y="1484784"/>
                  <a:ext cx="1224136" cy="1512168"/>
                </a:xfrm>
                <a:prstGeom prst="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pt-BR"/>
                </a:p>
              </p:txBody>
            </p:sp>
            <p:sp>
              <p:nvSpPr>
                <p:cNvPr id="38" name="Retângulo 37"/>
                <p:cNvSpPr/>
                <p:nvPr/>
              </p:nvSpPr>
              <p:spPr>
                <a:xfrm>
                  <a:off x="7245240" y="1388066"/>
                  <a:ext cx="1368152" cy="144016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pt-BR"/>
                </a:p>
              </p:txBody>
            </p:sp>
            <p:sp>
              <p:nvSpPr>
                <p:cNvPr id="39" name="Retângulo 38"/>
                <p:cNvSpPr/>
                <p:nvPr/>
              </p:nvSpPr>
              <p:spPr>
                <a:xfrm>
                  <a:off x="7308304" y="1997784"/>
                  <a:ext cx="1224136" cy="45719"/>
                </a:xfrm>
                <a:prstGeom prst="rec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pt-BR"/>
                </a:p>
              </p:txBody>
            </p:sp>
          </p:grpSp>
          <p:sp>
            <p:nvSpPr>
              <p:cNvPr id="36" name="Retângulo 35"/>
              <p:cNvSpPr/>
              <p:nvPr/>
            </p:nvSpPr>
            <p:spPr>
              <a:xfrm>
                <a:off x="7339836" y="2029316"/>
                <a:ext cx="1170000" cy="936104"/>
              </a:xfrm>
              <a:prstGeom prst="rect">
                <a:avLst/>
              </a:prstGeom>
              <a:solidFill>
                <a:schemeClr val="accent2">
                  <a:lumMod val="40000"/>
                  <a:lumOff val="6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pt-BR" dirty="0">
                    <a:solidFill>
                      <a:schemeClr val="tx1"/>
                    </a:solidFill>
                    <a:sym typeface="Symbol"/>
                  </a:rPr>
                  <a:t></a:t>
                </a:r>
                <a:r>
                  <a:rPr lang="pt-BR" dirty="0" smtClean="0">
                    <a:solidFill>
                      <a:schemeClr val="tx1"/>
                    </a:solidFill>
                    <a:sym typeface="Symbol"/>
                  </a:rPr>
                  <a:t>U = 17 J</a:t>
                </a:r>
                <a:endParaRPr lang="pt-BR" dirty="0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32" name="Grupo 31"/>
            <p:cNvGrpSpPr/>
            <p:nvPr/>
          </p:nvGrpSpPr>
          <p:grpSpPr>
            <a:xfrm>
              <a:off x="7969652" y="1458409"/>
              <a:ext cx="207360" cy="418404"/>
              <a:chOff x="8133766" y="548680"/>
              <a:chExt cx="207360" cy="418404"/>
            </a:xfrm>
          </p:grpSpPr>
          <p:sp>
            <p:nvSpPr>
              <p:cNvPr id="33" name="Retângulo 32"/>
              <p:cNvSpPr/>
              <p:nvPr/>
            </p:nvSpPr>
            <p:spPr>
              <a:xfrm>
                <a:off x="8133766" y="679052"/>
                <a:ext cx="207360" cy="288032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34" name="Elipse 33"/>
              <p:cNvSpPr/>
              <p:nvPr/>
            </p:nvSpPr>
            <p:spPr>
              <a:xfrm>
                <a:off x="8181064" y="548680"/>
                <a:ext cx="108000" cy="108000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</p:grpSp>
      <p:sp>
        <p:nvSpPr>
          <p:cNvPr id="3" name="Seta para cima 2"/>
          <p:cNvSpPr/>
          <p:nvPr/>
        </p:nvSpPr>
        <p:spPr>
          <a:xfrm>
            <a:off x="7670137" y="4221088"/>
            <a:ext cx="316794" cy="792088"/>
          </a:xfrm>
          <a:prstGeom prst="upArrow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6" name="CaixaDeTexto 5"/>
          <p:cNvSpPr txBox="1"/>
          <p:nvPr/>
        </p:nvSpPr>
        <p:spPr>
          <a:xfrm>
            <a:off x="7891598" y="4675117"/>
            <a:ext cx="9909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Q = 20 J</a:t>
            </a:r>
            <a:endParaRPr lang="pt-BR" dirty="0"/>
          </a:p>
        </p:txBody>
      </p:sp>
      <p:sp>
        <p:nvSpPr>
          <p:cNvPr id="40" name="CaixaDeTexto 39"/>
          <p:cNvSpPr txBox="1"/>
          <p:nvPr/>
        </p:nvSpPr>
        <p:spPr>
          <a:xfrm>
            <a:off x="7848364" y="2682197"/>
            <a:ext cx="8114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>
                <a:latin typeface="Blackadder ITC" pitchFamily="82" charset="0"/>
              </a:rPr>
              <a:t>T</a:t>
            </a:r>
            <a:r>
              <a:rPr lang="pt-BR" dirty="0" smtClean="0"/>
              <a:t> = 3 J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1212811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ício">
  <a:themeElements>
    <a:clrScheme name="Solstício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ício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olstício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16823</TotalTime>
  <Words>1427</Words>
  <Application>Microsoft Office PowerPoint</Application>
  <PresentationFormat>Apresentação na tela (4:3)</PresentationFormat>
  <Paragraphs>239</Paragraphs>
  <Slides>27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27</vt:i4>
      </vt:variant>
    </vt:vector>
  </HeadingPairs>
  <TitlesOfParts>
    <vt:vector size="28" baseType="lpstr">
      <vt:lpstr>Solstício</vt:lpstr>
      <vt:lpstr>TERMOMETRIA, CALORIMETRIA E TERMODINÂMICA – Aula 7</vt:lpstr>
      <vt:lpstr>Trabalho numa Transformação (1)</vt:lpstr>
      <vt:lpstr>Trabalho numa Transformação (2)</vt:lpstr>
      <vt:lpstr>Trabalho numa Transformação (3)</vt:lpstr>
      <vt:lpstr>Trabalho numa Transformação (4)</vt:lpstr>
      <vt:lpstr>Trabalho numa Transformação (5)</vt:lpstr>
      <vt:lpstr>Trabalho numa Transformação (6)</vt:lpstr>
      <vt:lpstr>Energia Interna.  Lei de Joule para os Gases Perfeitos (1)</vt:lpstr>
      <vt:lpstr>Primeira Lei da Termodinâmica (1)</vt:lpstr>
      <vt:lpstr>Primeira Lei da Termodinâmica (2)</vt:lpstr>
      <vt:lpstr>Primeira Lei da Termodinâmica (3)</vt:lpstr>
      <vt:lpstr>Transformação Isotérmica (1)</vt:lpstr>
      <vt:lpstr>Transformação Isobárica (1)</vt:lpstr>
      <vt:lpstr>Transformação Isobárica (2)</vt:lpstr>
      <vt:lpstr>Transformação Isocórica (1)</vt:lpstr>
      <vt:lpstr>Relação de Mayer (1)</vt:lpstr>
      <vt:lpstr>Relação de Mayer (2)</vt:lpstr>
      <vt:lpstr>Relação de Mayer (3)</vt:lpstr>
      <vt:lpstr>Relação de Mayer (4)</vt:lpstr>
      <vt:lpstr>Transformação Adiabática (1)</vt:lpstr>
      <vt:lpstr>Transformação Cíclica (1)</vt:lpstr>
      <vt:lpstr>Transformação Cíclica (2)</vt:lpstr>
      <vt:lpstr>Transformação Cíclica (3)</vt:lpstr>
      <vt:lpstr>Transformação Cíclica (4)</vt:lpstr>
      <vt:lpstr>Transformação Cíclica (5)</vt:lpstr>
      <vt:lpstr>Transformação Cíclica (6)</vt:lpstr>
      <vt:lpstr>Transformação Cíclica (7)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Eletromagnetismo – Aula 1</dc:title>
  <dc:creator>Kalunga D.Aguirre</dc:creator>
  <cp:lastModifiedBy>Kalunga D.Aguirre</cp:lastModifiedBy>
  <cp:revision>227</cp:revision>
  <dcterms:created xsi:type="dcterms:W3CDTF">2012-02-11T15:27:35Z</dcterms:created>
  <dcterms:modified xsi:type="dcterms:W3CDTF">2014-05-24T16:10:38Z</dcterms:modified>
</cp:coreProperties>
</file>