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35"/>
  </p:notesMasterIdLst>
  <p:sldIdLst>
    <p:sldId id="256" r:id="rId2"/>
    <p:sldId id="300" r:id="rId3"/>
    <p:sldId id="304" r:id="rId4"/>
    <p:sldId id="301" r:id="rId5"/>
    <p:sldId id="302" r:id="rId6"/>
    <p:sldId id="355" r:id="rId7"/>
    <p:sldId id="305" r:id="rId8"/>
    <p:sldId id="306" r:id="rId9"/>
    <p:sldId id="311" r:id="rId10"/>
    <p:sldId id="354" r:id="rId11"/>
    <p:sldId id="308" r:id="rId12"/>
    <p:sldId id="309" r:id="rId13"/>
    <p:sldId id="310" r:id="rId14"/>
    <p:sldId id="356" r:id="rId15"/>
    <p:sldId id="357" r:id="rId16"/>
    <p:sldId id="360" r:id="rId17"/>
    <p:sldId id="358" r:id="rId18"/>
    <p:sldId id="359" r:id="rId19"/>
    <p:sldId id="312" r:id="rId20"/>
    <p:sldId id="361" r:id="rId21"/>
    <p:sldId id="362" r:id="rId22"/>
    <p:sldId id="363" r:id="rId23"/>
    <p:sldId id="364" r:id="rId24"/>
    <p:sldId id="365" r:id="rId25"/>
    <p:sldId id="313" r:id="rId26"/>
    <p:sldId id="367" r:id="rId27"/>
    <p:sldId id="368" r:id="rId28"/>
    <p:sldId id="366" r:id="rId29"/>
    <p:sldId id="369" r:id="rId30"/>
    <p:sldId id="314" r:id="rId31"/>
    <p:sldId id="315" r:id="rId32"/>
    <p:sldId id="316" r:id="rId33"/>
    <p:sldId id="31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0CB8-C026-4BF3-8A4D-6AE364678B2A}" type="datetimeFigureOut">
              <a:rPr lang="pt-BR" smtClean="0"/>
              <a:t>11/02/2016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35C9-EBA9-4770-9440-EADEED04FB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29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C194C-B6CB-426F-B2D9-1A1670D5F771}" type="datetime1">
              <a:rPr lang="pt-BR" smtClean="0"/>
              <a:t>11/02/2016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577F9-5F95-497D-97BB-155545B41B97}" type="datetime1">
              <a:rPr lang="pt-BR" smtClean="0"/>
              <a:t>11/02/2016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BB15-871A-4141-9D27-BC4E7C9B75F8}" type="datetime1">
              <a:rPr lang="pt-BR" smtClean="0"/>
              <a:t>11/02/2016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711CB-043D-4F9B-A7C3-6846B395CD39}" type="datetime1">
              <a:rPr lang="pt-BR" smtClean="0"/>
              <a:t>11/02/2016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3A93D-31DA-4C91-B419-E872E1135CE1}" type="datetime1">
              <a:rPr lang="pt-BR" smtClean="0"/>
              <a:t>11/02/2016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75E7C-FECC-42DF-AE87-7C67804BD93D}" type="datetime1">
              <a:rPr lang="pt-BR" smtClean="0"/>
              <a:t>11/02/2016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5F8D5-8012-42AB-908D-A759239B8327}" type="datetime1">
              <a:rPr lang="pt-BR" smtClean="0"/>
              <a:t>11/02/2016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53FBF-DCC9-4D85-88E4-5A8D99FA24A3}" type="datetime1">
              <a:rPr lang="pt-BR" smtClean="0"/>
              <a:t>11/02/2016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25BA3-28E7-4BE8-8E97-C23DB6715BF1}" type="datetime1">
              <a:rPr lang="pt-BR" smtClean="0"/>
              <a:t>11/02/2016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775FE-AFF1-412D-9B73-02CA02E8F2BE}" type="datetime1">
              <a:rPr lang="pt-BR" smtClean="0"/>
              <a:t>11/02/2016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A3929-34CA-4C80-B345-4ADD8B689CB2}" type="datetime1">
              <a:rPr lang="pt-BR" smtClean="0"/>
              <a:t>11/02/2016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A11A36-C4ED-4EFB-BCA4-7695F273842A}" type="datetime1">
              <a:rPr lang="pt-BR" smtClean="0"/>
              <a:t>11/02/2016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945C3A-330E-475B-8BFD-FA3AD9BEB4AA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112474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/>
              </a:rPr>
              <a:t>TERMOMETRIA, CALORIMETRIA E TERMODINÂMICA </a:t>
            </a:r>
            <a:r>
              <a:rPr lang="pt-BR" dirty="0" smtClean="0"/>
              <a:t>– Aula 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2614910"/>
            <a:ext cx="7406640" cy="17526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Maria Augusta Constante </a:t>
            </a:r>
            <a:r>
              <a:rPr lang="pt-BR" sz="2400" dirty="0" err="1" smtClean="0"/>
              <a:t>Puget</a:t>
            </a:r>
            <a:r>
              <a:rPr lang="pt-BR" sz="2400" dirty="0" smtClean="0"/>
              <a:t> (</a:t>
            </a:r>
            <a:r>
              <a:rPr lang="pt-BR" sz="2400" dirty="0" err="1" smtClean="0"/>
              <a:t>Magu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79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pt-BR" dirty="0" smtClean="0"/>
              <a:t>Dilatação Relativa (1)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10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4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196752"/>
                <a:ext cx="8034096" cy="525658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2400" dirty="0" smtClean="0"/>
                  <a:t>Chama-se dilatação relativa de um corpo a relação entre o valor da dilatação que esse corpo sofre e o valor inicial de suas dimensões. Essa relação pode ser dada percentualmente.</a:t>
                </a:r>
              </a:p>
              <a:p>
                <a:pPr algn="just"/>
                <a:endParaRPr lang="pt-BR" sz="2400" dirty="0"/>
              </a:p>
              <a:p>
                <a:pPr algn="just"/>
                <a:r>
                  <a:rPr lang="pt-BR" sz="2400" dirty="0" smtClean="0"/>
                  <a:t>Assim, quando dizemos que uma barra aumentou de 0,5%, isso significa que a relação entre sua dilatação </a:t>
                </a:r>
                <a:r>
                  <a:rPr lang="pt-BR" sz="2400" dirty="0" smtClean="0">
                    <a:sym typeface="Symbol"/>
                  </a:rPr>
                  <a:t>L e o seu volume inicial L</a:t>
                </a:r>
                <a:r>
                  <a:rPr lang="pt-BR" sz="2400" baseline="-25000" dirty="0" smtClean="0">
                    <a:sym typeface="Symbol"/>
                  </a:rPr>
                  <a:t>0</a:t>
                </a:r>
                <a:r>
                  <a:rPr lang="pt-BR" sz="2400" dirty="0" smtClean="0">
                    <a:sym typeface="Symbol"/>
                  </a:rPr>
                  <a:t> vale</a:t>
                </a:r>
                <a:r>
                  <a:rPr lang="pt-BR" sz="2400" dirty="0" smtClean="0">
                    <a:sym typeface="Symbol"/>
                  </a:rPr>
                  <a:t>:</a:t>
                </a:r>
              </a:p>
              <a:p>
                <a:pPr marL="82296" indent="0" algn="just">
                  <a:buNone/>
                </a:pPr>
                <a:endParaRPr lang="pt-BR" sz="2400" dirty="0" smtClean="0">
                  <a:sym typeface="Symbol"/>
                </a:endParaRP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=0,5%=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0,5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=0,005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196752"/>
                <a:ext cx="8034096" cy="5256584"/>
              </a:xfrm>
              <a:blipFill rotWithShape="1">
                <a:blip r:embed="rId2"/>
                <a:stretch>
                  <a:fillRect t="-927" r="-11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Dilatação Superficial e Dilatação Cúbica (1)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Consideremos um cubo com face de área </a:t>
            </a:r>
            <a:r>
              <a:rPr lang="pt-BR" sz="2800" dirty="0" smtClean="0"/>
              <a:t>S</a:t>
            </a:r>
            <a:r>
              <a:rPr lang="pt-BR" sz="2800" baseline="-25000" dirty="0" smtClean="0"/>
              <a:t>i</a:t>
            </a:r>
            <a:r>
              <a:rPr lang="pt-BR" sz="2800" dirty="0" smtClean="0"/>
              <a:t> </a:t>
            </a:r>
            <a:r>
              <a:rPr lang="pt-BR" sz="2800" dirty="0"/>
              <a:t>e volume </a:t>
            </a:r>
            <a:r>
              <a:rPr lang="pt-BR" sz="2800" dirty="0" smtClean="0"/>
              <a:t>V</a:t>
            </a:r>
            <a:r>
              <a:rPr lang="pt-BR" sz="2800" baseline="-25000" dirty="0" smtClean="0"/>
              <a:t>i</a:t>
            </a:r>
            <a:r>
              <a:rPr lang="pt-BR" sz="2800" dirty="0" smtClean="0"/>
              <a:t> </a:t>
            </a:r>
            <a:r>
              <a:rPr lang="pt-BR" sz="2800" dirty="0"/>
              <a:t>à temperatura </a:t>
            </a:r>
            <a:r>
              <a:rPr lang="pt-BR" sz="2800" dirty="0" smtClean="0"/>
              <a:t>T</a:t>
            </a:r>
            <a:r>
              <a:rPr lang="pt-BR" sz="2800" baseline="-25000" dirty="0" smtClean="0"/>
              <a:t>i</a:t>
            </a:r>
            <a:r>
              <a:rPr lang="pt-BR" sz="2800" dirty="0" smtClean="0"/>
              <a:t>.</a:t>
            </a:r>
            <a:endParaRPr lang="pt-BR" sz="2800" dirty="0"/>
          </a:p>
          <a:p>
            <a:pPr algn="just"/>
            <a:r>
              <a:rPr lang="pt-BR" sz="2800" dirty="0"/>
              <a:t>Se o aquecermos </a:t>
            </a:r>
            <a:r>
              <a:rPr lang="pt-BR" sz="2800" dirty="0" smtClean="0"/>
              <a:t>até </a:t>
            </a:r>
            <a:r>
              <a:rPr lang="pt-BR" sz="2800" dirty="0"/>
              <a:t>uma temperatura </a:t>
            </a:r>
            <a:r>
              <a:rPr lang="pt-BR" sz="2800" dirty="0" smtClean="0"/>
              <a:t>T, </a:t>
            </a:r>
            <a:r>
              <a:rPr lang="pt-BR" sz="2800" dirty="0"/>
              <a:t>essas grandezas tomam os valores S e V e, portanto, temos uma dilatação superficial </a:t>
            </a:r>
            <a:r>
              <a:rPr lang="pt-BR" sz="2800" dirty="0">
                <a:sym typeface="Symbol"/>
              </a:rPr>
              <a:t>S = S – </a:t>
            </a:r>
            <a:r>
              <a:rPr lang="pt-BR" sz="2800" dirty="0" smtClean="0">
                <a:sym typeface="Symbol"/>
              </a:rPr>
              <a:t>S</a:t>
            </a:r>
            <a:r>
              <a:rPr lang="pt-BR" sz="2800" baseline="-25000" dirty="0" smtClean="0">
                <a:sym typeface="Symbol"/>
              </a:rPr>
              <a:t>i</a:t>
            </a:r>
            <a:r>
              <a:rPr lang="pt-BR" sz="2800" dirty="0" smtClean="0">
                <a:sym typeface="Symbol"/>
              </a:rPr>
              <a:t> </a:t>
            </a:r>
            <a:r>
              <a:rPr lang="pt-BR" sz="2800" dirty="0">
                <a:sym typeface="Symbol"/>
              </a:rPr>
              <a:t>e uma dilatação </a:t>
            </a:r>
            <a:r>
              <a:rPr lang="pt-BR" sz="2800" dirty="0" smtClean="0">
                <a:sym typeface="Symbol"/>
              </a:rPr>
              <a:t>volumétrica </a:t>
            </a:r>
            <a:r>
              <a:rPr lang="pt-BR" sz="2800" dirty="0">
                <a:sym typeface="Symbol"/>
              </a:rPr>
              <a:t>V = V – </a:t>
            </a:r>
            <a:r>
              <a:rPr lang="pt-BR" sz="2800" dirty="0" smtClean="0">
                <a:sym typeface="Symbol"/>
              </a:rPr>
              <a:t>V</a:t>
            </a:r>
            <a:r>
              <a:rPr lang="pt-BR" sz="2800" baseline="-25000" dirty="0" smtClean="0">
                <a:sym typeface="Symbol"/>
              </a:rPr>
              <a:t>i</a:t>
            </a:r>
            <a:r>
              <a:rPr lang="pt-BR" sz="2800" dirty="0" smtClean="0">
                <a:sym typeface="Symbol"/>
              </a:rPr>
              <a:t>.</a:t>
            </a:r>
            <a:endParaRPr lang="pt-BR" sz="2800" dirty="0"/>
          </a:p>
          <a:p>
            <a:pPr marL="82296" indent="0" algn="ctr">
              <a:buNone/>
            </a:pPr>
            <a:endParaRPr lang="pt-BR" sz="2800" dirty="0"/>
          </a:p>
        </p:txBody>
      </p:sp>
      <p:sp>
        <p:nvSpPr>
          <p:cNvPr id="3" name="Cubo 2"/>
          <p:cNvSpPr/>
          <p:nvPr/>
        </p:nvSpPr>
        <p:spPr>
          <a:xfrm>
            <a:off x="3779912" y="4797152"/>
            <a:ext cx="1368152" cy="11521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3412504" y="4508031"/>
            <a:ext cx="3256647" cy="1729281"/>
            <a:chOff x="3412504" y="3717032"/>
            <a:chExt cx="3256647" cy="1729281"/>
          </a:xfrm>
        </p:grpSpPr>
        <p:sp>
          <p:nvSpPr>
            <p:cNvPr id="9" name="CaixaDeTexto 8"/>
            <p:cNvSpPr txBox="1"/>
            <p:nvPr/>
          </p:nvSpPr>
          <p:spPr>
            <a:xfrm>
              <a:off x="6086901" y="381948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V</a:t>
              </a:r>
              <a:r>
                <a:rPr lang="pt-BR" baseline="-25000" dirty="0" smtClean="0"/>
                <a:t>i</a:t>
              </a:r>
              <a:endParaRPr lang="pt-BR" dirty="0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3412504" y="3717032"/>
              <a:ext cx="3256647" cy="1729281"/>
              <a:chOff x="3412504" y="3717032"/>
              <a:chExt cx="3256647" cy="1729281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3447582" y="3717032"/>
                <a:ext cx="1935832" cy="1719808"/>
              </a:xfrm>
              <a:prstGeom prst="cube">
                <a:avLst/>
              </a:prstGeom>
              <a:gradFill>
                <a:gsLst>
                  <a:gs pos="91000">
                    <a:schemeClr val="accent1">
                      <a:tint val="35000"/>
                      <a:satMod val="253000"/>
                      <a:alpha val="2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97000">
                    <a:schemeClr val="accent1">
                      <a:tint val="53000"/>
                      <a:satMod val="260000"/>
                    </a:schemeClr>
                  </a:gs>
                  <a:gs pos="100000">
                    <a:schemeClr val="accent1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prstDash val="dash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096580" y="4549770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S</a:t>
                </a:r>
                <a:r>
                  <a:rPr lang="pt-BR" baseline="-25000" dirty="0" smtClean="0"/>
                  <a:t>i</a:t>
                </a:r>
                <a:endParaRPr lang="pt-BR" dirty="0"/>
              </a:p>
            </p:txBody>
          </p:sp>
          <p:cxnSp>
            <p:nvCxnSpPr>
              <p:cNvPr id="11" name="Conector em curva 10"/>
              <p:cNvCxnSpPr/>
              <p:nvPr/>
            </p:nvCxnSpPr>
            <p:spPr>
              <a:xfrm rot="10800000" flipV="1">
                <a:off x="5148064" y="4005064"/>
                <a:ext cx="1008112" cy="36933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412504" y="5076981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S</a:t>
                </a:r>
                <a:endParaRPr lang="pt-BR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6345023" y="4222917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V</a:t>
                </a:r>
                <a:endParaRPr lang="pt-BR" dirty="0"/>
              </a:p>
            </p:txBody>
          </p:sp>
          <p:cxnSp>
            <p:nvCxnSpPr>
              <p:cNvPr id="14" name="Conector em curva 13"/>
              <p:cNvCxnSpPr/>
              <p:nvPr/>
            </p:nvCxnSpPr>
            <p:spPr>
              <a:xfrm rot="10800000" flipV="1">
                <a:off x="5406186" y="4408498"/>
                <a:ext cx="1008112" cy="36933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96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Dilatação Superficial e Dilatação Cúbica (2)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 experiência mostra que estas dilatações são proporcionais aos valores iniciais e à variação da temperatura introduzida.</a:t>
            </a:r>
          </a:p>
          <a:p>
            <a:pPr algn="just"/>
            <a:r>
              <a:rPr lang="pt-BR" sz="2800" dirty="0" smtClean="0"/>
              <a:t>Assim, pode-se escrever:</a:t>
            </a:r>
          </a:p>
          <a:p>
            <a:pPr marL="82296" indent="0" algn="ctr">
              <a:buNone/>
            </a:pPr>
            <a:r>
              <a:rPr lang="pt-BR" sz="2800" dirty="0">
                <a:sym typeface="Symbol"/>
              </a:rPr>
              <a:t></a:t>
            </a:r>
            <a:r>
              <a:rPr lang="pt-BR" sz="2800" dirty="0" smtClean="0">
                <a:sym typeface="Symbol"/>
              </a:rPr>
              <a:t>S =  S</a:t>
            </a:r>
            <a:r>
              <a:rPr lang="pt-BR" sz="2800" baseline="-25000" dirty="0" smtClean="0">
                <a:sym typeface="Symbol"/>
              </a:rPr>
              <a:t>i</a:t>
            </a:r>
            <a:r>
              <a:rPr lang="pt-BR" sz="2800" dirty="0" smtClean="0">
                <a:sym typeface="Symbol"/>
              </a:rPr>
              <a:t> </a:t>
            </a:r>
            <a:r>
              <a:rPr lang="pt-BR" sz="2800" dirty="0">
                <a:sym typeface="Symbol"/>
              </a:rPr>
              <a:t></a:t>
            </a:r>
            <a:r>
              <a:rPr lang="pt-BR" sz="2800" dirty="0"/>
              <a:t>T</a:t>
            </a:r>
            <a:endParaRPr lang="pt-BR" sz="2800" dirty="0" smtClean="0">
              <a:latin typeface="Gigi" pitchFamily="82" charset="0"/>
            </a:endParaRPr>
          </a:p>
          <a:p>
            <a:pPr marL="82296" indent="0" algn="ctr">
              <a:buNone/>
            </a:pPr>
            <a:r>
              <a:rPr lang="pt-BR" sz="2800" dirty="0" smtClean="0">
                <a:sym typeface="Symbol"/>
              </a:rPr>
              <a:t>V </a:t>
            </a:r>
            <a:r>
              <a:rPr lang="pt-BR" sz="2800" dirty="0">
                <a:sym typeface="Symbol"/>
              </a:rPr>
              <a:t>= </a:t>
            </a:r>
            <a:r>
              <a:rPr lang="pt-BR" sz="2800" dirty="0" smtClean="0">
                <a:sym typeface="Symbol"/>
              </a:rPr>
              <a:t> V</a:t>
            </a:r>
            <a:r>
              <a:rPr lang="pt-BR" sz="2800" baseline="-25000" dirty="0" smtClean="0">
                <a:sym typeface="Symbol"/>
              </a:rPr>
              <a:t>i</a:t>
            </a:r>
            <a:r>
              <a:rPr lang="pt-BR" sz="2800" dirty="0" smtClean="0">
                <a:sym typeface="Symbol"/>
              </a:rPr>
              <a:t> </a:t>
            </a:r>
            <a:r>
              <a:rPr lang="pt-BR" sz="2800" dirty="0">
                <a:sym typeface="Symbol"/>
              </a:rPr>
              <a:t></a:t>
            </a:r>
            <a:r>
              <a:rPr lang="pt-BR" sz="2800" dirty="0"/>
              <a:t>T</a:t>
            </a:r>
          </a:p>
          <a:p>
            <a:pPr marL="82296" indent="0" algn="ctr">
              <a:buNone/>
            </a:pPr>
            <a:endParaRPr lang="pt-BR" sz="2800" dirty="0"/>
          </a:p>
        </p:txBody>
      </p:sp>
      <p:sp>
        <p:nvSpPr>
          <p:cNvPr id="3" name="Cubo 2"/>
          <p:cNvSpPr/>
          <p:nvPr/>
        </p:nvSpPr>
        <p:spPr>
          <a:xfrm>
            <a:off x="3779912" y="4797152"/>
            <a:ext cx="1368152" cy="11521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3412504" y="4508031"/>
            <a:ext cx="3256647" cy="1729281"/>
            <a:chOff x="3412504" y="3717032"/>
            <a:chExt cx="3256647" cy="1729281"/>
          </a:xfrm>
        </p:grpSpPr>
        <p:sp>
          <p:nvSpPr>
            <p:cNvPr id="9" name="CaixaDeTexto 8"/>
            <p:cNvSpPr txBox="1"/>
            <p:nvPr/>
          </p:nvSpPr>
          <p:spPr>
            <a:xfrm>
              <a:off x="6086901" y="381948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V</a:t>
              </a:r>
              <a:r>
                <a:rPr lang="pt-BR" baseline="-25000" dirty="0" smtClean="0"/>
                <a:t>i</a:t>
              </a:r>
              <a:endParaRPr lang="pt-BR" dirty="0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3412504" y="3717032"/>
              <a:ext cx="3256647" cy="1729281"/>
              <a:chOff x="3412504" y="3717032"/>
              <a:chExt cx="3256647" cy="1729281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3447582" y="3717032"/>
                <a:ext cx="1935832" cy="1719808"/>
              </a:xfrm>
              <a:prstGeom prst="cube">
                <a:avLst/>
              </a:prstGeom>
              <a:gradFill>
                <a:gsLst>
                  <a:gs pos="91000">
                    <a:schemeClr val="accent1">
                      <a:tint val="35000"/>
                      <a:satMod val="253000"/>
                      <a:alpha val="2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97000">
                    <a:schemeClr val="accent1">
                      <a:tint val="53000"/>
                      <a:satMod val="260000"/>
                    </a:schemeClr>
                  </a:gs>
                  <a:gs pos="100000">
                    <a:schemeClr val="accent1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prstDash val="dash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096580" y="4549770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S</a:t>
                </a:r>
                <a:r>
                  <a:rPr lang="pt-BR" baseline="-25000" dirty="0" smtClean="0"/>
                  <a:t>i</a:t>
                </a:r>
                <a:endParaRPr lang="pt-BR" dirty="0"/>
              </a:p>
            </p:txBody>
          </p:sp>
          <p:cxnSp>
            <p:nvCxnSpPr>
              <p:cNvPr id="11" name="Conector em curva 10"/>
              <p:cNvCxnSpPr/>
              <p:nvPr/>
            </p:nvCxnSpPr>
            <p:spPr>
              <a:xfrm rot="10800000" flipV="1">
                <a:off x="5148064" y="4005064"/>
                <a:ext cx="1008112" cy="36933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412504" y="5076981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S</a:t>
                </a:r>
                <a:endParaRPr lang="pt-BR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6345023" y="4222917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V</a:t>
                </a:r>
                <a:endParaRPr lang="pt-BR" dirty="0"/>
              </a:p>
            </p:txBody>
          </p:sp>
          <p:cxnSp>
            <p:nvCxnSpPr>
              <p:cNvPr id="14" name="Conector em curva 13"/>
              <p:cNvCxnSpPr/>
              <p:nvPr/>
            </p:nvCxnSpPr>
            <p:spPr>
              <a:xfrm rot="10800000" flipV="1">
                <a:off x="5406186" y="4408498"/>
                <a:ext cx="1008112" cy="36933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70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Dilatação Superficial e Dilatação Cúbica (3)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Observa-se ainda a existência de uma relação simples entre os coeficientes de dilatação de um material:</a:t>
            </a:r>
          </a:p>
          <a:p>
            <a:pPr marL="82296" indent="0" algn="ctr">
              <a:buNone/>
            </a:pPr>
            <a:r>
              <a:rPr lang="pt-BR" sz="2800" dirty="0" smtClean="0">
                <a:sym typeface="Symbol"/>
              </a:rPr>
              <a:t> = 2 </a:t>
            </a:r>
            <a:endParaRPr lang="pt-BR" sz="2800" dirty="0" smtClean="0">
              <a:latin typeface="Gigi" pitchFamily="82" charset="0"/>
            </a:endParaRPr>
          </a:p>
          <a:p>
            <a:pPr marL="82296" indent="0" algn="ctr">
              <a:buNone/>
            </a:pPr>
            <a:r>
              <a:rPr lang="pt-BR" sz="2800" dirty="0" smtClean="0">
                <a:sym typeface="Symbol"/>
              </a:rPr>
              <a:t> = 3 </a:t>
            </a:r>
            <a:r>
              <a:rPr lang="pt-BR" sz="2800" dirty="0">
                <a:sym typeface="Symbol"/>
              </a:rPr>
              <a:t></a:t>
            </a:r>
            <a:endParaRPr lang="pt-BR" sz="2800" dirty="0"/>
          </a:p>
          <a:p>
            <a:pPr marL="82296" indent="0" algn="ctr">
              <a:buNone/>
            </a:pPr>
            <a:endParaRPr lang="pt-BR" sz="2800" dirty="0"/>
          </a:p>
        </p:txBody>
      </p:sp>
      <p:sp>
        <p:nvSpPr>
          <p:cNvPr id="3" name="Cubo 2"/>
          <p:cNvSpPr/>
          <p:nvPr/>
        </p:nvSpPr>
        <p:spPr>
          <a:xfrm>
            <a:off x="3779912" y="4797152"/>
            <a:ext cx="1368152" cy="11521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3412504" y="4508031"/>
            <a:ext cx="3256647" cy="1729281"/>
            <a:chOff x="3412504" y="3717032"/>
            <a:chExt cx="3256647" cy="1729281"/>
          </a:xfrm>
        </p:grpSpPr>
        <p:sp>
          <p:nvSpPr>
            <p:cNvPr id="9" name="CaixaDeTexto 8"/>
            <p:cNvSpPr txBox="1"/>
            <p:nvPr/>
          </p:nvSpPr>
          <p:spPr>
            <a:xfrm>
              <a:off x="6086901" y="381948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V</a:t>
              </a:r>
              <a:r>
                <a:rPr lang="pt-BR" baseline="-25000" dirty="0" smtClean="0"/>
                <a:t>i</a:t>
              </a:r>
              <a:endParaRPr lang="pt-BR" dirty="0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3412504" y="3717032"/>
              <a:ext cx="3256647" cy="1729281"/>
              <a:chOff x="3412504" y="3717032"/>
              <a:chExt cx="3256647" cy="1729281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3447582" y="3717032"/>
                <a:ext cx="1935832" cy="1719808"/>
              </a:xfrm>
              <a:prstGeom prst="cube">
                <a:avLst/>
              </a:prstGeom>
              <a:gradFill>
                <a:gsLst>
                  <a:gs pos="91000">
                    <a:schemeClr val="accent1">
                      <a:tint val="35000"/>
                      <a:satMod val="253000"/>
                      <a:alpha val="2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97000">
                    <a:schemeClr val="accent1">
                      <a:tint val="53000"/>
                      <a:satMod val="260000"/>
                    </a:schemeClr>
                  </a:gs>
                  <a:gs pos="100000">
                    <a:schemeClr val="accent1">
                      <a:tint val="56000"/>
                      <a:satMod val="2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prstDash val="dash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096580" y="4549770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S</a:t>
                </a:r>
                <a:r>
                  <a:rPr lang="pt-BR" baseline="-25000" dirty="0" smtClean="0"/>
                  <a:t>i</a:t>
                </a:r>
                <a:endParaRPr lang="pt-BR" dirty="0"/>
              </a:p>
            </p:txBody>
          </p:sp>
          <p:cxnSp>
            <p:nvCxnSpPr>
              <p:cNvPr id="11" name="Conector em curva 10"/>
              <p:cNvCxnSpPr/>
              <p:nvPr/>
            </p:nvCxnSpPr>
            <p:spPr>
              <a:xfrm rot="10800000" flipV="1">
                <a:off x="5148064" y="4005064"/>
                <a:ext cx="1008112" cy="36933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412504" y="5076981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S</a:t>
                </a:r>
                <a:endParaRPr lang="pt-BR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6345023" y="4222917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V</a:t>
                </a:r>
                <a:endParaRPr lang="pt-BR" dirty="0"/>
              </a:p>
            </p:txBody>
          </p:sp>
          <p:cxnSp>
            <p:nvCxnSpPr>
              <p:cNvPr id="14" name="Conector em curva 13"/>
              <p:cNvCxnSpPr/>
              <p:nvPr/>
            </p:nvCxnSpPr>
            <p:spPr>
              <a:xfrm rot="10800000" flipV="1">
                <a:off x="5406186" y="4408498"/>
                <a:ext cx="1008112" cy="36933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50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Aplicações – Lâminas </a:t>
            </a:r>
            <a:r>
              <a:rPr lang="pt-BR" dirty="0" err="1" smtClean="0"/>
              <a:t>bimetálicas</a:t>
            </a:r>
            <a:r>
              <a:rPr lang="pt-BR" dirty="0" smtClean="0"/>
              <a:t> (1)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25658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Quando </a:t>
            </a:r>
            <a:r>
              <a:rPr lang="pt-BR" sz="2400" dirty="0" smtClean="0"/>
              <a:t>duas </a:t>
            </a:r>
            <a:r>
              <a:rPr lang="pt-BR" sz="2400" dirty="0"/>
              <a:t>barras de materiais diferentes </a:t>
            </a:r>
            <a:r>
              <a:rPr lang="pt-BR" sz="2400" dirty="0" smtClean="0"/>
              <a:t>são soldadas se </a:t>
            </a:r>
            <a:r>
              <a:rPr lang="pt-BR" sz="2400" dirty="0"/>
              <a:t>obtém uma</a:t>
            </a:r>
            <a:r>
              <a:rPr lang="pt-BR" sz="2400" b="1" dirty="0"/>
              <a:t> lâmina </a:t>
            </a:r>
            <a:r>
              <a:rPr lang="pt-BR" sz="2400" b="1" dirty="0" err="1" smtClean="0"/>
              <a:t>bimetálica</a:t>
            </a:r>
            <a:r>
              <a:rPr lang="pt-BR" sz="2400" dirty="0" smtClean="0"/>
              <a:t>. </a:t>
            </a:r>
          </a:p>
          <a:p>
            <a:pPr algn="just"/>
            <a:r>
              <a:rPr lang="pt-BR" sz="2400" dirty="0" smtClean="0"/>
              <a:t>Se a mesma for submetida a uma variação </a:t>
            </a:r>
            <a:r>
              <a:rPr lang="pt-BR" sz="2400" dirty="0"/>
              <a:t>de temperatura, o sistema </a:t>
            </a:r>
            <a:r>
              <a:rPr lang="pt-BR" sz="2400" dirty="0" smtClean="0"/>
              <a:t>irá se curvar </a:t>
            </a:r>
            <a:r>
              <a:rPr lang="pt-BR" sz="2400" dirty="0"/>
              <a:t>para o lado da barra de menor coeficiente de dilatação, quando </a:t>
            </a:r>
            <a:r>
              <a:rPr lang="pt-BR" sz="2400" dirty="0" smtClean="0"/>
              <a:t>aquecida, </a:t>
            </a:r>
            <a:r>
              <a:rPr lang="pt-BR" sz="2400" dirty="0"/>
              <a:t>e para o lado da barra de maior coeficiente de dilatação, quando resfriada.</a:t>
            </a:r>
          </a:p>
          <a:p>
            <a:pPr algn="just"/>
            <a:r>
              <a:rPr lang="pt-BR" sz="2400" dirty="0"/>
              <a:t>N</a:t>
            </a:r>
            <a:r>
              <a:rPr lang="pt-BR" sz="2400" dirty="0" smtClean="0"/>
              <a:t>as </a:t>
            </a:r>
            <a:r>
              <a:rPr lang="pt-BR" sz="2400" dirty="0"/>
              <a:t>figuras </a:t>
            </a:r>
            <a:r>
              <a:rPr lang="pt-BR" sz="2400" dirty="0" smtClean="0"/>
              <a:t>abaixo, tem-se </a:t>
            </a:r>
            <a:r>
              <a:rPr lang="pt-BR" sz="2400" dirty="0"/>
              <a:t>uma lâmina </a:t>
            </a:r>
            <a:r>
              <a:rPr lang="pt-BR" sz="2400" dirty="0" err="1"/>
              <a:t>bimetálica</a:t>
            </a:r>
            <a:r>
              <a:rPr lang="pt-BR" sz="2400" dirty="0"/>
              <a:t> constituída de alumínio  (α</a:t>
            </a:r>
            <a:r>
              <a:rPr lang="pt-BR" sz="2400" baseline="-25000" dirty="0" err="1"/>
              <a:t>aluminio</a:t>
            </a:r>
            <a:r>
              <a:rPr lang="pt-BR" sz="2400" dirty="0"/>
              <a:t>=22.10</a:t>
            </a:r>
            <a:r>
              <a:rPr lang="pt-BR" sz="2400" baseline="30000" dirty="0"/>
              <a:t>-6 o</a:t>
            </a:r>
            <a:r>
              <a:rPr lang="pt-BR" sz="2400" dirty="0"/>
              <a:t>C</a:t>
            </a:r>
            <a:r>
              <a:rPr lang="pt-BR" sz="2400" baseline="30000" dirty="0"/>
              <a:t>-1</a:t>
            </a:r>
            <a:r>
              <a:rPr lang="pt-BR" sz="2400" dirty="0"/>
              <a:t>) e invar (liga de ferro e níquel – α</a:t>
            </a:r>
            <a:r>
              <a:rPr lang="pt-BR" sz="2400" baseline="-25000" dirty="0"/>
              <a:t>invar</a:t>
            </a:r>
            <a:r>
              <a:rPr lang="pt-BR" sz="2400" dirty="0"/>
              <a:t>=1,0 .10</a:t>
            </a:r>
            <a:r>
              <a:rPr lang="pt-BR" sz="2400" baseline="30000" dirty="0"/>
              <a:t>-6</a:t>
            </a:r>
            <a:r>
              <a:rPr lang="pt-BR" sz="2400" dirty="0"/>
              <a:t> </a:t>
            </a:r>
            <a:r>
              <a:rPr lang="pt-BR" sz="2400" baseline="30000" dirty="0"/>
              <a:t>o</a:t>
            </a:r>
            <a:r>
              <a:rPr lang="pt-BR" sz="2400" dirty="0"/>
              <a:t>C</a:t>
            </a:r>
            <a:r>
              <a:rPr lang="pt-BR" sz="2400" baseline="30000" dirty="0"/>
              <a:t>-1</a:t>
            </a:r>
            <a:r>
              <a:rPr lang="pt-BR" sz="2400" dirty="0" smtClean="0"/>
              <a:t>). Observe </a:t>
            </a:r>
            <a:r>
              <a:rPr lang="pt-BR" sz="2400" dirty="0"/>
              <a:t>como a lâmina se inclina quando a temperatura aumenta ou diminui.</a:t>
            </a:r>
          </a:p>
          <a:p>
            <a:pPr marL="82296" indent="0" algn="just">
              <a:buNone/>
            </a:pP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785386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Aplicações – Lâminas </a:t>
            </a:r>
            <a:r>
              <a:rPr lang="pt-BR" dirty="0" err="1" smtClean="0"/>
              <a:t>bimetálicas</a:t>
            </a:r>
            <a:r>
              <a:rPr lang="pt-BR" dirty="0" smtClean="0"/>
              <a:t> (2)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256584"/>
          </a:xfrm>
        </p:spPr>
        <p:txBody>
          <a:bodyPr>
            <a:normAutofit/>
          </a:bodyPr>
          <a:lstStyle/>
          <a:p>
            <a:pPr marL="539496" indent="-457200" algn="just">
              <a:buFont typeface="+mj-lt"/>
              <a:buAutoNum type="arabicPeriod"/>
            </a:pPr>
            <a:r>
              <a:rPr lang="pt-BR" sz="2400" b="1" dirty="0" smtClean="0"/>
              <a:t>Disjuntores</a:t>
            </a:r>
            <a:r>
              <a:rPr lang="pt-BR" sz="2400" b="1" dirty="0"/>
              <a:t>:</a:t>
            </a:r>
            <a:r>
              <a:rPr lang="pt-BR" sz="2400" dirty="0"/>
              <a:t> Quando uma sobrecarga de corrente atravessa a placa </a:t>
            </a:r>
            <a:r>
              <a:rPr lang="pt-BR" sz="2400" dirty="0" err="1"/>
              <a:t>bimetálica</a:t>
            </a:r>
            <a:r>
              <a:rPr lang="pt-BR" sz="2400" dirty="0"/>
              <a:t> existente num disjuntor </a:t>
            </a:r>
            <a:r>
              <a:rPr lang="pt-BR" sz="2400" dirty="0" smtClean="0"/>
              <a:t>térmico, aquece-a</a:t>
            </a:r>
            <a:r>
              <a:rPr lang="pt-BR" sz="2400" dirty="0"/>
              <a:t>, por efeito </a:t>
            </a:r>
            <a:r>
              <a:rPr lang="pt-BR" sz="2400" dirty="0" smtClean="0"/>
              <a:t>Joule. </a:t>
            </a:r>
            <a:r>
              <a:rPr lang="pt-BR" sz="2400" dirty="0"/>
              <a:t>A deformação </a:t>
            </a:r>
            <a:r>
              <a:rPr lang="pt-BR" sz="2400" dirty="0" smtClean="0"/>
              <a:t>sofrida pela lâmina </a:t>
            </a:r>
            <a:r>
              <a:rPr lang="pt-BR" sz="2400" dirty="0" err="1" smtClean="0"/>
              <a:t>bimetálica</a:t>
            </a:r>
            <a:r>
              <a:rPr lang="pt-BR" sz="2400" dirty="0" smtClean="0"/>
              <a:t> desencadeia </a:t>
            </a:r>
            <a:r>
              <a:rPr lang="pt-BR" sz="2400" dirty="0"/>
              <a:t>mecanicamente a interrupção de um </a:t>
            </a:r>
            <a:r>
              <a:rPr lang="pt-BR" sz="2400" dirty="0" smtClean="0"/>
              <a:t>contato </a:t>
            </a:r>
            <a:r>
              <a:rPr lang="pt-BR" sz="2400" dirty="0"/>
              <a:t>que abre o circuito elétrico protegido</a:t>
            </a:r>
            <a:r>
              <a:rPr lang="pt-BR" sz="2400" dirty="0" smtClean="0"/>
              <a:t>.</a:t>
            </a:r>
          </a:p>
          <a:p>
            <a:pPr marL="82296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A função </a:t>
            </a:r>
            <a:r>
              <a:rPr lang="pt-BR" sz="2400" dirty="0"/>
              <a:t>principal </a:t>
            </a:r>
            <a:r>
              <a:rPr lang="pt-BR" sz="2400" dirty="0" smtClean="0"/>
              <a:t>dos disjuntores é a </a:t>
            </a:r>
            <a:r>
              <a:rPr lang="pt-BR" sz="2400" dirty="0"/>
              <a:t>de </a:t>
            </a:r>
            <a:r>
              <a:rPr lang="pt-BR" sz="2400" dirty="0" smtClean="0"/>
              <a:t>proteger </a:t>
            </a:r>
            <a:r>
              <a:rPr lang="pt-BR" sz="2400" dirty="0"/>
              <a:t>os condutores </a:t>
            </a:r>
            <a:r>
              <a:rPr lang="pt-BR" sz="2400" dirty="0" smtClean="0"/>
              <a:t>de  super</a:t>
            </a:r>
            <a:r>
              <a:rPr lang="pt-BR" sz="2400" dirty="0"/>
              <a:t>a</a:t>
            </a:r>
            <a:r>
              <a:rPr lang="pt-BR" sz="2400" dirty="0" smtClean="0"/>
              <a:t>quecimentos </a:t>
            </a:r>
            <a:r>
              <a:rPr lang="pt-BR" sz="2400" dirty="0"/>
              <a:t>provocados pelas sobrecargas prolongadas na instalação elétrica.</a:t>
            </a:r>
          </a:p>
        </p:txBody>
      </p:sp>
    </p:spTree>
    <p:extLst>
      <p:ext uri="{BB962C8B-B14F-4D97-AF65-F5344CB8AC3E}">
        <p14:creationId xmlns:p14="http://schemas.microsoft.com/office/powerpoint/2010/main" val="12468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Aplicações – Lâminas </a:t>
            </a:r>
            <a:r>
              <a:rPr lang="pt-BR" dirty="0" err="1" smtClean="0"/>
              <a:t>bimetálicas</a:t>
            </a:r>
            <a:r>
              <a:rPr lang="pt-BR" dirty="0" smtClean="0"/>
              <a:t> (3)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256584"/>
          </a:xfrm>
        </p:spPr>
        <p:txBody>
          <a:bodyPr>
            <a:normAutofit/>
          </a:bodyPr>
          <a:lstStyle/>
          <a:p>
            <a:pPr marL="539496" indent="-457200" algn="just">
              <a:buFont typeface="+mj-lt"/>
              <a:buAutoNum type="arabicParenR" startAt="2"/>
            </a:pPr>
            <a:r>
              <a:rPr lang="pt-BR" sz="2200" b="1" dirty="0" smtClean="0"/>
              <a:t>Lâmpada pisca-pisca:</a:t>
            </a:r>
            <a:r>
              <a:rPr lang="pt-BR" sz="2200" dirty="0"/>
              <a:t> Quando </a:t>
            </a:r>
            <a:r>
              <a:rPr lang="pt-BR" sz="2200" dirty="0" smtClean="0"/>
              <a:t>se </a:t>
            </a:r>
            <a:r>
              <a:rPr lang="pt-BR" sz="2200" dirty="0"/>
              <a:t>liga a lâmpada, a corrente elétrica flui da lâmina </a:t>
            </a:r>
            <a:r>
              <a:rPr lang="pt-BR" sz="2200" dirty="0" err="1"/>
              <a:t>bimetálica</a:t>
            </a:r>
            <a:r>
              <a:rPr lang="pt-BR" sz="2200" dirty="0"/>
              <a:t> para o filamento </a:t>
            </a:r>
            <a:r>
              <a:rPr lang="pt-BR" sz="2200" dirty="0" smtClean="0"/>
              <a:t>com o qual ela </a:t>
            </a:r>
            <a:r>
              <a:rPr lang="pt-BR" sz="2200" dirty="0"/>
              <a:t>está em </a:t>
            </a:r>
            <a:r>
              <a:rPr lang="pt-BR" sz="2200" dirty="0" smtClean="0"/>
              <a:t>contato tornando-o incandescente A lâmpada se acende. </a:t>
            </a:r>
          </a:p>
          <a:p>
            <a:pPr marL="82296" indent="0" algn="just">
              <a:buNone/>
            </a:pPr>
            <a:r>
              <a:rPr lang="pt-BR" sz="2200" dirty="0" smtClean="0"/>
              <a:t>     Quando </a:t>
            </a:r>
            <a:r>
              <a:rPr lang="pt-BR" sz="2200" dirty="0"/>
              <a:t>a lâmina </a:t>
            </a:r>
            <a:r>
              <a:rPr lang="pt-BR" sz="2200" dirty="0" err="1"/>
              <a:t>bimetálica</a:t>
            </a:r>
            <a:r>
              <a:rPr lang="pt-BR" sz="2200" dirty="0"/>
              <a:t> </a:t>
            </a:r>
            <a:r>
              <a:rPr lang="pt-BR" sz="2200" dirty="0" smtClean="0"/>
              <a:t>fica </a:t>
            </a:r>
            <a:r>
              <a:rPr lang="pt-BR" sz="2200" dirty="0"/>
              <a:t>suficientemente quente ela se </a:t>
            </a:r>
            <a:r>
              <a:rPr lang="pt-BR" sz="2200" dirty="0" smtClean="0"/>
              <a:t>curva para trás, </a:t>
            </a:r>
            <a:r>
              <a:rPr lang="pt-BR" sz="2200" dirty="0"/>
              <a:t>interrompendo a corrente elétrica e apagando a lâmpada. Em seguida ela se resfria e se </a:t>
            </a:r>
            <a:r>
              <a:rPr lang="pt-BR" sz="2200" dirty="0" smtClean="0"/>
              <a:t>curva para frente, </a:t>
            </a:r>
            <a:r>
              <a:rPr lang="pt-BR" sz="2200" dirty="0"/>
              <a:t>restabelecendo o contato e acendendo novamente a lâmpada. E assim por diante.</a:t>
            </a:r>
            <a:endParaRPr lang="pt-BR" sz="2200" dirty="0" smtClean="0"/>
          </a:p>
          <a:p>
            <a:pPr marL="82296" indent="0" algn="just">
              <a:buNone/>
            </a:pP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4608512" cy="18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3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Aplicações – Lâminas </a:t>
            </a:r>
            <a:r>
              <a:rPr lang="pt-BR" dirty="0" err="1" smtClean="0"/>
              <a:t>bimetálicas</a:t>
            </a:r>
            <a:r>
              <a:rPr lang="pt-BR" dirty="0" smtClean="0"/>
              <a:t> (4)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256584"/>
          </a:xfrm>
        </p:spPr>
        <p:txBody>
          <a:bodyPr>
            <a:normAutofit/>
          </a:bodyPr>
          <a:lstStyle/>
          <a:p>
            <a:pPr marL="539496" indent="-457200" algn="just">
              <a:buFont typeface="+mj-lt"/>
              <a:buAutoNum type="arabicPeriod" startAt="3"/>
            </a:pPr>
            <a:r>
              <a:rPr lang="pt-BR" sz="2400" b="1" dirty="0" smtClean="0"/>
              <a:t>Termostato:</a:t>
            </a:r>
            <a:r>
              <a:rPr lang="pt-BR" sz="2400" dirty="0" smtClean="0"/>
              <a:t>  Dispositivo que </a:t>
            </a:r>
            <a:r>
              <a:rPr lang="pt-BR" sz="2400" dirty="0"/>
              <a:t>tem a função de impedir que a temperatura de determinado sistema varie além de certos limites preestabelecidos. </a:t>
            </a:r>
            <a:endParaRPr lang="pt-BR" sz="2400" dirty="0" smtClean="0"/>
          </a:p>
          <a:p>
            <a:pPr marL="82296" indent="0" algn="just">
              <a:buNone/>
            </a:pPr>
            <a:r>
              <a:rPr lang="pt-BR" sz="2400" dirty="0" smtClean="0"/>
              <a:t>      O elemento sensor de um termostato pode ser uma tira </a:t>
            </a:r>
            <a:r>
              <a:rPr lang="pt-BR" sz="2400" dirty="0" err="1" smtClean="0"/>
              <a:t>bimetálica</a:t>
            </a:r>
            <a:r>
              <a:rPr lang="pt-BR" sz="2400" dirty="0" smtClean="0"/>
              <a:t>.  </a:t>
            </a:r>
          </a:p>
          <a:p>
            <a:pPr marL="82296" indent="0" algn="just">
              <a:buNone/>
            </a:pPr>
            <a:endParaRPr lang="pt-BR" sz="2400" dirty="0" smtClean="0"/>
          </a:p>
          <a:p>
            <a:pPr marL="82296" indent="0" algn="just">
              <a:buNone/>
            </a:pPr>
            <a:r>
              <a:rPr lang="pt-BR" sz="2400" dirty="0" smtClean="0"/>
              <a:t>       Termostatos </a:t>
            </a:r>
            <a:r>
              <a:rPr lang="pt-BR" sz="2400" dirty="0"/>
              <a:t>controlam a temperatura dos refrigeradores, ferros elétricos, ar </a:t>
            </a:r>
            <a:r>
              <a:rPr lang="pt-BR" sz="2400" dirty="0" smtClean="0"/>
              <a:t>condicionados </a:t>
            </a:r>
            <a:r>
              <a:rPr lang="pt-BR" sz="2400" dirty="0"/>
              <a:t>e muitos outros equipamentos</a:t>
            </a:r>
            <a:r>
              <a:rPr lang="pt-BR" sz="2400" dirty="0" smtClean="0"/>
              <a:t>.</a:t>
            </a:r>
          </a:p>
          <a:p>
            <a:pPr marL="82296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62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Aplicações – Lâminas </a:t>
            </a:r>
            <a:r>
              <a:rPr lang="pt-BR" dirty="0" err="1" smtClean="0"/>
              <a:t>bimetálicas</a:t>
            </a:r>
            <a:r>
              <a:rPr lang="pt-BR" dirty="0" smtClean="0"/>
              <a:t> (5)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1"/>
            <a:ext cx="8034096" cy="4536505"/>
          </a:xfrm>
        </p:spPr>
        <p:txBody>
          <a:bodyPr>
            <a:normAutofit fontScale="85000" lnSpcReduction="20000"/>
          </a:bodyPr>
          <a:lstStyle/>
          <a:p>
            <a:pPr marL="82296" indent="0" algn="ctr">
              <a:buNone/>
            </a:pPr>
            <a:r>
              <a:rPr lang="pt-BR" sz="2400" b="1" dirty="0" smtClean="0"/>
              <a:t>Exemplo de termostato: Ferro de passar roupa</a:t>
            </a:r>
          </a:p>
          <a:p>
            <a:pPr algn="just"/>
            <a:r>
              <a:rPr lang="pt-BR" sz="2400" dirty="0"/>
              <a:t>Nos ferros elétricos automáticos, a temperatura </a:t>
            </a:r>
            <a:r>
              <a:rPr lang="pt-BR" sz="2400" dirty="0" smtClean="0"/>
              <a:t>é </a:t>
            </a:r>
            <a:r>
              <a:rPr lang="pt-BR" sz="2400" dirty="0"/>
              <a:t>previamente regulada por </a:t>
            </a:r>
            <a:r>
              <a:rPr lang="pt-BR" sz="2400" dirty="0" smtClean="0"/>
              <a:t>meio de um </a:t>
            </a:r>
            <a:r>
              <a:rPr lang="pt-BR" sz="2400" dirty="0"/>
              <a:t>parafuso, </a:t>
            </a:r>
            <a:r>
              <a:rPr lang="pt-BR" sz="2400" dirty="0" smtClean="0"/>
              <a:t>sendo </a:t>
            </a:r>
            <a:r>
              <a:rPr lang="pt-BR" sz="2400" dirty="0"/>
              <a:t>controlada por um termostato constituído de duas lâminas </a:t>
            </a:r>
            <a:r>
              <a:rPr lang="pt-BR" sz="2400" dirty="0" err="1"/>
              <a:t>bimetálicas</a:t>
            </a:r>
            <a:r>
              <a:rPr lang="pt-BR" sz="2400" dirty="0"/>
              <a:t> de igual composição. </a:t>
            </a:r>
            <a:endParaRPr lang="pt-BR" sz="2400" dirty="0" smtClean="0"/>
          </a:p>
          <a:p>
            <a:pPr algn="just"/>
            <a:r>
              <a:rPr lang="pt-BR" sz="2400" dirty="0" smtClean="0"/>
              <a:t>Os </a:t>
            </a:r>
            <a:r>
              <a:rPr lang="pt-BR" sz="2400" dirty="0"/>
              <a:t>dois metais que formam cada uma das lâminas têm coeficientes de dilatação α</a:t>
            </a:r>
            <a:r>
              <a:rPr lang="pt-BR" sz="2400" baseline="-25000" dirty="0"/>
              <a:t>1</a:t>
            </a:r>
            <a:r>
              <a:rPr lang="pt-BR" sz="2400" dirty="0"/>
              <a:t> (</a:t>
            </a:r>
            <a:r>
              <a:rPr lang="pt-BR" sz="2400" dirty="0" smtClean="0"/>
              <a:t>o </a:t>
            </a:r>
            <a:r>
              <a:rPr lang="pt-BR" sz="2400" dirty="0"/>
              <a:t>mais </a:t>
            </a:r>
            <a:r>
              <a:rPr lang="pt-BR" sz="2400" dirty="0" smtClean="0"/>
              <a:t>interno) e α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(o mais externo). </a:t>
            </a:r>
          </a:p>
          <a:p>
            <a:pPr algn="just"/>
            <a:r>
              <a:rPr lang="pt-BR" sz="2400" dirty="0" smtClean="0"/>
              <a:t>As </a:t>
            </a:r>
            <a:r>
              <a:rPr lang="pt-BR" sz="2400" dirty="0"/>
              <a:t>duas lâminas estão encurvadas e dispostas em contato elétrico, uma no interior da outra, como indicam as </a:t>
            </a:r>
            <a:r>
              <a:rPr lang="pt-BR" sz="2400" dirty="0" smtClean="0"/>
              <a:t>figuras.</a:t>
            </a:r>
          </a:p>
          <a:p>
            <a:pPr algn="just"/>
            <a:r>
              <a:rPr lang="pt-BR" sz="2400" dirty="0" smtClean="0"/>
              <a:t>A corrente entra </a:t>
            </a:r>
            <a:r>
              <a:rPr lang="pt-BR" sz="2400" dirty="0"/>
              <a:t>pelo ponto 1 e sai pelo ponto 2</a:t>
            </a:r>
            <a:r>
              <a:rPr lang="pt-BR" sz="2400" dirty="0" smtClean="0"/>
              <a:t>, </a:t>
            </a:r>
            <a:r>
              <a:rPr lang="pt-BR" sz="2400" dirty="0"/>
              <a:t>aquecendo a resistência. </a:t>
            </a:r>
            <a:endParaRPr lang="pt-BR" sz="2400" dirty="0" smtClean="0"/>
          </a:p>
          <a:p>
            <a:pPr algn="just"/>
            <a:r>
              <a:rPr lang="pt-BR" sz="2400" dirty="0" smtClean="0"/>
              <a:t>À </a:t>
            </a:r>
            <a:r>
              <a:rPr lang="pt-BR" sz="2400" dirty="0"/>
              <a:t>medida </a:t>
            </a:r>
            <a:r>
              <a:rPr lang="pt-BR" sz="2400" dirty="0" smtClean="0"/>
              <a:t>que a </a:t>
            </a:r>
            <a:r>
              <a:rPr lang="pt-BR" sz="2400" dirty="0"/>
              <a:t>temperatura aumenta, as lâminas vão se encurvando, devido à dilatação dos metais, sem interromper o contato. Quando a temperatura desejada é alcançada, uma das lâminas é detida pelo parafuso, enquanto a outra continua encurvando-se, interrompendo o contato entre elas, conforme a figura 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216"/>
            <a:ext cx="39348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Líquidos (1)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19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Como os líquidos não têm forma própria, não faz sentido falar de dilatação linear ou superficial para eles.</a:t>
            </a:r>
          </a:p>
          <a:p>
            <a:pPr algn="just"/>
            <a:r>
              <a:rPr lang="pt-BR" sz="2800" dirty="0" smtClean="0"/>
              <a:t>Mesmo o estudo de sua dilatação volumétrica apresenta dificuldades pois, ao aquecermos o líquido, estaremos aquecendo também o recipiente.</a:t>
            </a:r>
          </a:p>
          <a:p>
            <a:pPr algn="just"/>
            <a:r>
              <a:rPr lang="pt-BR" sz="2800" dirty="0" smtClean="0"/>
              <a:t>Assim, a dilatação medida é aparente, fruto do efeito conjunto causado pela dilatação real do líquido e pela dilatação do recipiente.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236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Dilatação e Contração Térmica (1)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46200" y="1234852"/>
            <a:ext cx="8136904" cy="5256584"/>
          </a:xfrm>
        </p:spPr>
        <p:txBody>
          <a:bodyPr>
            <a:noAutofit/>
          </a:bodyPr>
          <a:lstStyle/>
          <a:p>
            <a:pPr algn="just"/>
            <a:r>
              <a:rPr lang="pt-BR" sz="2200" b="1" dirty="0" smtClean="0">
                <a:solidFill>
                  <a:srgbClr val="FF0000"/>
                </a:solidFill>
              </a:rPr>
              <a:t>Dilatação </a:t>
            </a:r>
            <a:r>
              <a:rPr lang="pt-BR" sz="2200" b="1" dirty="0">
                <a:solidFill>
                  <a:srgbClr val="FF0000"/>
                </a:solidFill>
              </a:rPr>
              <a:t>térmica</a:t>
            </a:r>
            <a:r>
              <a:rPr lang="pt-BR" sz="2200" dirty="0"/>
              <a:t> é o nome que se dá ao </a:t>
            </a:r>
            <a:r>
              <a:rPr lang="pt-BR" sz="2200" b="1" dirty="0"/>
              <a:t>aumento </a:t>
            </a:r>
            <a:r>
              <a:rPr lang="pt-BR" sz="2200" b="1" dirty="0" smtClean="0"/>
              <a:t>das dimensões </a:t>
            </a:r>
            <a:r>
              <a:rPr lang="pt-BR" sz="2200" b="1" dirty="0"/>
              <a:t>de um corpo ocasionado pelo aumento de sua </a:t>
            </a:r>
            <a:r>
              <a:rPr lang="pt-BR" sz="2200" b="1" dirty="0" smtClean="0"/>
              <a:t>temperatura</a:t>
            </a:r>
            <a:r>
              <a:rPr lang="pt-BR" sz="2200" dirty="0" smtClean="0"/>
              <a:t>.</a:t>
            </a:r>
          </a:p>
          <a:p>
            <a:pPr algn="just"/>
            <a:r>
              <a:rPr lang="pt-BR" sz="2200" dirty="0" smtClean="0"/>
              <a:t>O aumento da temperatura causa um </a:t>
            </a:r>
            <a:r>
              <a:rPr lang="pt-BR" sz="2200" dirty="0"/>
              <a:t>aumento no grau de agitação de suas moléculas e consequente aumento na distância média entre as mesmas. </a:t>
            </a:r>
            <a:endParaRPr lang="pt-BR" sz="2200" dirty="0" smtClean="0"/>
          </a:p>
          <a:p>
            <a:pPr algn="just"/>
            <a:r>
              <a:rPr lang="pt-BR" sz="2200" dirty="0" smtClean="0"/>
              <a:t>Quando diminuem as dimensões de um corpo, em consequência da diminuição da sua temperatura, temos a </a:t>
            </a:r>
            <a:r>
              <a:rPr lang="pt-BR" sz="2200" b="1" dirty="0" smtClean="0">
                <a:solidFill>
                  <a:srgbClr val="FF0000"/>
                </a:solidFill>
              </a:rPr>
              <a:t>contração térmica</a:t>
            </a:r>
            <a:r>
              <a:rPr lang="pt-BR" sz="2200" dirty="0" smtClean="0"/>
              <a:t>.</a:t>
            </a:r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A dilatação/contração térmica </a:t>
            </a:r>
            <a:r>
              <a:rPr lang="pt-BR" sz="2200" dirty="0"/>
              <a:t>ocorre de forma mais significativa nos gases, de forma intermediária nos líquidos e de forma menos explícita nos sólidos, podendo-se afirmar que: </a:t>
            </a:r>
          </a:p>
          <a:p>
            <a:pPr marL="82296" indent="0" algn="ctr">
              <a:buNone/>
            </a:pPr>
            <a:endParaRPr lang="pt-BR" sz="2200" dirty="0" smtClean="0"/>
          </a:p>
          <a:p>
            <a:pPr marL="82296" indent="0" algn="ctr">
              <a:buNone/>
            </a:pPr>
            <a:r>
              <a:rPr lang="pt-BR" sz="2200" dirty="0" smtClean="0"/>
              <a:t>Dilatação </a:t>
            </a:r>
            <a:r>
              <a:rPr lang="pt-BR" sz="2200" dirty="0"/>
              <a:t>nos gases &gt; Dilatação nos líquidos &gt; Dilatação nos sólidos.</a:t>
            </a:r>
          </a:p>
        </p:txBody>
      </p:sp>
    </p:spTree>
    <p:extLst>
      <p:ext uri="{BB962C8B-B14F-4D97-AF65-F5344CB8AC3E}">
        <p14:creationId xmlns:p14="http://schemas.microsoft.com/office/powerpoint/2010/main" val="1275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Líquidos (2)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 dilatação volumétrica dos líquidos segue uma lei idêntica à da dilatação dos sólidos. Isto é:</a:t>
            </a:r>
          </a:p>
          <a:p>
            <a:pPr marL="82296" indent="0" algn="ctr">
              <a:buNone/>
            </a:pPr>
            <a:r>
              <a:rPr lang="pt-BR" sz="2800" dirty="0">
                <a:sym typeface="Symbol"/>
              </a:rPr>
              <a:t>V =  V</a:t>
            </a:r>
            <a:r>
              <a:rPr lang="pt-BR" sz="2800" baseline="-25000" dirty="0">
                <a:sym typeface="Symbol"/>
              </a:rPr>
              <a:t>i</a:t>
            </a:r>
            <a:r>
              <a:rPr lang="pt-BR" sz="2800" dirty="0">
                <a:sym typeface="Symbol"/>
              </a:rPr>
              <a:t> </a:t>
            </a:r>
            <a:r>
              <a:rPr lang="pt-BR" sz="2800" dirty="0" smtClean="0"/>
              <a:t>T</a:t>
            </a:r>
          </a:p>
          <a:p>
            <a:pPr marL="82296" indent="0" algn="just">
              <a:buNone/>
            </a:pPr>
            <a:r>
              <a:rPr lang="pt-BR" sz="2800" dirty="0" smtClean="0"/>
              <a:t>onde </a:t>
            </a:r>
            <a:r>
              <a:rPr lang="pt-BR" sz="2800" dirty="0" smtClean="0">
                <a:sym typeface="Symbol"/>
              </a:rPr>
              <a:t> é o chamado </a:t>
            </a:r>
            <a:r>
              <a:rPr lang="pt-BR" sz="2800" b="1" dirty="0" smtClean="0">
                <a:sym typeface="Symbol"/>
              </a:rPr>
              <a:t>coeficiente de dilatação real</a:t>
            </a:r>
            <a:r>
              <a:rPr lang="pt-BR" sz="2800" dirty="0" smtClean="0">
                <a:sym typeface="Symbol"/>
              </a:rPr>
              <a:t> do líquido.</a:t>
            </a:r>
          </a:p>
          <a:p>
            <a:pPr marL="82296" indent="0" algn="just">
              <a:buNone/>
            </a:pPr>
            <a:endParaRPr lang="pt-BR" sz="2800" dirty="0" smtClean="0">
              <a:sym typeface="Symbol"/>
            </a:endParaRPr>
          </a:p>
          <a:p>
            <a:pPr algn="just"/>
            <a:r>
              <a:rPr lang="pt-BR" sz="2800" dirty="0" smtClean="0">
                <a:sym typeface="Symbol"/>
              </a:rPr>
              <a:t>Alguns exemplos de coeficientes:</a:t>
            </a:r>
          </a:p>
          <a:p>
            <a:pPr marL="82296" indent="0" algn="just">
              <a:buNone/>
            </a:pPr>
            <a:endParaRPr lang="pt-BR" sz="2800" dirty="0"/>
          </a:p>
          <a:p>
            <a:pPr marL="82296" indent="0" algn="just">
              <a:buNone/>
            </a:pPr>
            <a:endParaRPr lang="pt-BR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84813"/>
              </p:ext>
            </p:extLst>
          </p:nvPr>
        </p:nvGraphicFramePr>
        <p:xfrm>
          <a:off x="3491880" y="4869160"/>
          <a:ext cx="30963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Substância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ym typeface="Symbol"/>
                        </a:rPr>
                        <a:t> (10</a:t>
                      </a:r>
                      <a:r>
                        <a:rPr lang="pt-BR" baseline="30000" dirty="0" smtClean="0">
                          <a:sym typeface="Symbol"/>
                        </a:rPr>
                        <a:t>-6</a:t>
                      </a:r>
                      <a:r>
                        <a:rPr lang="pt-BR" baseline="0" dirty="0" smtClean="0">
                          <a:sym typeface="Symbol"/>
                        </a:rPr>
                        <a:t>/</a:t>
                      </a:r>
                      <a:r>
                        <a:rPr lang="pt-BR" baseline="30000" dirty="0" smtClean="0">
                          <a:sym typeface="Symbol"/>
                        </a:rPr>
                        <a:t>0</a:t>
                      </a:r>
                      <a:r>
                        <a:rPr lang="pt-BR" baseline="0" dirty="0" smtClean="0">
                          <a:sym typeface="Symbol"/>
                        </a:rPr>
                        <a:t>C)</a:t>
                      </a:r>
                      <a:endParaRPr lang="pt-BR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Benzeno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1060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Glicerina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490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Mercúrio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ector de seta reta 6"/>
          <p:cNvCxnSpPr/>
          <p:nvPr/>
        </p:nvCxnSpPr>
        <p:spPr>
          <a:xfrm flipV="1">
            <a:off x="3203848" y="5157192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Líquidos (3)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32255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800" dirty="0"/>
              <a:t>Quando se observa a dilatação de um líquido, ele está obrigatoriamente contido em um frasco que é aquecido simultaneamente com ele. Assim, ambos se dilatarão e, como a capacidade do frasco aumenta, a dilatação que observaremos, para o líquido, será uma dilatação aparente. </a:t>
            </a:r>
            <a:endParaRPr lang="pt-BR" sz="2800" dirty="0" smtClean="0"/>
          </a:p>
          <a:p>
            <a:pPr algn="just"/>
            <a:r>
              <a:rPr lang="pt-BR" sz="2800" dirty="0" smtClean="0"/>
              <a:t>A </a:t>
            </a:r>
            <a:r>
              <a:rPr lang="pt-BR" sz="2800" dirty="0"/>
              <a:t>dilatação real do líquido será maior do que a dilatação aparente, observada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>
                <a:sym typeface="Symbol"/>
              </a:rPr>
              <a:t>Essa dilatação real é, evidentemente, igual à soma da dilatação aparente com a dilatação volumétrica do recipiente. </a:t>
            </a:r>
            <a:endParaRPr lang="pt-BR" sz="2800" dirty="0" smtClean="0">
              <a:sym typeface="Symbol"/>
            </a:endParaRPr>
          </a:p>
          <a:p>
            <a:pPr marL="82296" indent="0" algn="just">
              <a:buNone/>
            </a:pPr>
            <a:endParaRPr lang="pt-BR" sz="2800" dirty="0"/>
          </a:p>
          <a:p>
            <a:pPr marL="82296" indent="0" algn="just">
              <a:buNone/>
            </a:pPr>
            <a:endParaRPr lang="pt-B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37814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Líquidos (4)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322550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Suponhamos que, em um experimento, o líquido em estudo preencha completamente o recipiente, na situação inicial. </a:t>
            </a:r>
            <a:endParaRPr lang="pt-BR" sz="2400" dirty="0" smtClean="0"/>
          </a:p>
          <a:p>
            <a:pPr algn="just"/>
            <a:r>
              <a:rPr lang="pt-BR" sz="2400" dirty="0" smtClean="0"/>
              <a:t>Para </a:t>
            </a:r>
            <a:r>
              <a:rPr lang="pt-BR" sz="2400" dirty="0"/>
              <a:t>efeitos práticos, consideraremos que o volume inicial do líquido pode extravasar, em decorrência da </a:t>
            </a:r>
            <a:r>
              <a:rPr lang="pt-BR" sz="2400" dirty="0" smtClean="0"/>
              <a:t>dilatação.</a:t>
            </a: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dilatação aparente do líquido também é proporcional ao volume inicial, </a:t>
            </a:r>
            <a:r>
              <a:rPr lang="pt-BR" sz="2400" dirty="0" smtClean="0"/>
              <a:t>V</a:t>
            </a:r>
            <a:r>
              <a:rPr lang="pt-BR" sz="2400" baseline="-25000" dirty="0" smtClean="0"/>
              <a:t>i</a:t>
            </a:r>
            <a:r>
              <a:rPr lang="pt-BR" sz="2400" dirty="0"/>
              <a:t> e à variação de temperatura, </a:t>
            </a:r>
            <a:r>
              <a:rPr lang="pt-BR" sz="2400" dirty="0" smtClean="0"/>
              <a:t>ΔT, </a:t>
            </a:r>
            <a:r>
              <a:rPr lang="pt-BR" sz="2400" dirty="0"/>
              <a:t>de modo que:</a:t>
            </a:r>
            <a:endParaRPr lang="pt-BR" sz="2800" dirty="0" smtClean="0">
              <a:sym typeface="Symbol"/>
            </a:endParaRPr>
          </a:p>
          <a:p>
            <a:pPr marL="82296" indent="0" algn="ctr">
              <a:buNone/>
            </a:pPr>
            <a:r>
              <a:rPr lang="pt-BR" sz="2800" dirty="0">
                <a:sym typeface="Symbol"/>
              </a:rPr>
              <a:t></a:t>
            </a:r>
            <a:r>
              <a:rPr lang="pt-BR" sz="2800" dirty="0" err="1" smtClean="0">
                <a:sym typeface="Symbol"/>
              </a:rPr>
              <a:t>V</a:t>
            </a:r>
            <a:r>
              <a:rPr lang="pt-BR" sz="2800" baseline="-25000" dirty="0" err="1" smtClean="0">
                <a:sym typeface="Symbol"/>
              </a:rPr>
              <a:t>aparente</a:t>
            </a:r>
            <a:r>
              <a:rPr lang="pt-BR" sz="2800" dirty="0" smtClean="0">
                <a:sym typeface="Symbol"/>
              </a:rPr>
              <a:t> </a:t>
            </a:r>
            <a:r>
              <a:rPr lang="pt-BR" sz="2800" dirty="0">
                <a:sym typeface="Symbol"/>
              </a:rPr>
              <a:t>= </a:t>
            </a:r>
            <a:r>
              <a:rPr lang="pt-BR" sz="2800" dirty="0" smtClean="0">
                <a:sym typeface="Symbol"/>
              </a:rPr>
              <a:t></a:t>
            </a:r>
            <a:r>
              <a:rPr lang="pt-BR" sz="2800" baseline="-25000" dirty="0" smtClean="0">
                <a:sym typeface="Symbol"/>
              </a:rPr>
              <a:t>aparente</a:t>
            </a:r>
            <a:r>
              <a:rPr lang="pt-BR" sz="2800" dirty="0" smtClean="0">
                <a:sym typeface="Symbol"/>
              </a:rPr>
              <a:t> </a:t>
            </a:r>
            <a:r>
              <a:rPr lang="pt-BR" sz="2800" dirty="0">
                <a:sym typeface="Symbol"/>
              </a:rPr>
              <a:t>V</a:t>
            </a:r>
            <a:r>
              <a:rPr lang="pt-BR" sz="2800" baseline="-25000" dirty="0">
                <a:sym typeface="Symbol"/>
              </a:rPr>
              <a:t>i</a:t>
            </a:r>
            <a:r>
              <a:rPr lang="pt-BR" sz="2800" dirty="0">
                <a:sym typeface="Symbol"/>
              </a:rPr>
              <a:t> </a:t>
            </a:r>
            <a:r>
              <a:rPr lang="pt-BR" sz="2800" dirty="0"/>
              <a:t>T</a:t>
            </a:r>
          </a:p>
          <a:p>
            <a:pPr marL="82296" indent="0" algn="just">
              <a:buNone/>
            </a:pPr>
            <a:endParaRPr lang="pt-BR" sz="2800" dirty="0"/>
          </a:p>
          <a:p>
            <a:pPr marL="82296" indent="0" algn="just">
              <a:buNone/>
            </a:pP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00153"/>
            <a:ext cx="37814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Líquidos (5)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3225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/>
              <a:t>Sabemos também que a variação do volume do frasco é</a:t>
            </a:r>
            <a:r>
              <a:rPr lang="pt-BR" sz="2400" dirty="0" smtClean="0"/>
              <a:t>:</a:t>
            </a:r>
          </a:p>
          <a:p>
            <a:pPr marL="82296" indent="0" algn="ctr">
              <a:buNone/>
            </a:pPr>
            <a:r>
              <a:rPr lang="pt-BR" sz="2800" dirty="0" smtClean="0">
                <a:sym typeface="Symbol"/>
              </a:rPr>
              <a:t></a:t>
            </a:r>
            <a:r>
              <a:rPr lang="pt-BR" sz="2800" dirty="0" err="1" smtClean="0">
                <a:sym typeface="Symbol"/>
              </a:rPr>
              <a:t>V</a:t>
            </a:r>
            <a:r>
              <a:rPr lang="pt-BR" sz="2800" baseline="-25000" dirty="0" err="1" smtClean="0">
                <a:sym typeface="Symbol"/>
              </a:rPr>
              <a:t>frasco</a:t>
            </a:r>
            <a:r>
              <a:rPr lang="pt-BR" sz="2800" dirty="0" smtClean="0">
                <a:sym typeface="Symbol"/>
              </a:rPr>
              <a:t> </a:t>
            </a:r>
            <a:r>
              <a:rPr lang="pt-BR" sz="2800" dirty="0">
                <a:sym typeface="Symbol"/>
              </a:rPr>
              <a:t>= </a:t>
            </a:r>
            <a:r>
              <a:rPr lang="pt-BR" sz="2800" dirty="0" smtClean="0">
                <a:sym typeface="Symbol"/>
              </a:rPr>
              <a:t></a:t>
            </a:r>
            <a:r>
              <a:rPr lang="pt-BR" sz="2800" baseline="-25000" dirty="0" smtClean="0">
                <a:sym typeface="Symbol"/>
              </a:rPr>
              <a:t>frasco</a:t>
            </a:r>
            <a:r>
              <a:rPr lang="pt-BR" sz="2800" dirty="0" smtClean="0">
                <a:sym typeface="Symbol"/>
              </a:rPr>
              <a:t> </a:t>
            </a:r>
            <a:r>
              <a:rPr lang="pt-BR" sz="2800" dirty="0">
                <a:sym typeface="Symbol"/>
              </a:rPr>
              <a:t>V</a:t>
            </a:r>
            <a:r>
              <a:rPr lang="pt-BR" sz="2800" baseline="-25000" dirty="0">
                <a:sym typeface="Symbol"/>
              </a:rPr>
              <a:t>i</a:t>
            </a:r>
            <a:r>
              <a:rPr lang="pt-BR" sz="2800" dirty="0">
                <a:sym typeface="Symbol"/>
              </a:rPr>
              <a:t> </a:t>
            </a:r>
            <a:r>
              <a:rPr lang="pt-BR" sz="2800" dirty="0" smtClean="0"/>
              <a:t>T</a:t>
            </a:r>
          </a:p>
          <a:p>
            <a:pPr algn="just"/>
            <a:r>
              <a:rPr lang="pt-BR" sz="2400" dirty="0"/>
              <a:t>Naturalmente, o aumento real do volume do líquido deve corresponder ao volume do líquido extravasado somado ao aumento do volume do frasco. Em outras palavras, o aumento real do volume do líquido corresponde à quantidade do líquido que se derrama, mais a quantidade de líquido que transbordaria se o recipiente (frasco) não sofresse nenhuma dilatação. Dessa forma, temos: </a:t>
            </a:r>
            <a:endParaRPr lang="pt-BR" sz="2400" dirty="0" smtClean="0"/>
          </a:p>
          <a:p>
            <a:pPr marL="82296" indent="0" algn="ctr">
              <a:buNone/>
            </a:pPr>
            <a:r>
              <a:rPr lang="pt-BR" sz="2400" dirty="0">
                <a:sym typeface="Symbol"/>
              </a:rPr>
              <a:t></a:t>
            </a:r>
            <a:r>
              <a:rPr lang="pt-BR" sz="2400" dirty="0" err="1" smtClean="0">
                <a:sym typeface="Symbol"/>
              </a:rPr>
              <a:t>V</a:t>
            </a:r>
            <a:r>
              <a:rPr lang="pt-BR" sz="2400" baseline="-25000" dirty="0" err="1" smtClean="0">
                <a:sym typeface="Symbol"/>
              </a:rPr>
              <a:t>real</a:t>
            </a:r>
            <a:r>
              <a:rPr lang="pt-BR" sz="2400" baseline="-25000" dirty="0" smtClean="0">
                <a:sym typeface="Symbol"/>
              </a:rPr>
              <a:t> </a:t>
            </a:r>
            <a:r>
              <a:rPr lang="pt-BR" sz="2400" dirty="0" smtClean="0">
                <a:sym typeface="Symbol"/>
              </a:rPr>
              <a:t>= </a:t>
            </a:r>
            <a:r>
              <a:rPr lang="pt-BR" sz="2400" dirty="0" err="1" smtClean="0">
                <a:sym typeface="Symbol"/>
              </a:rPr>
              <a:t>V</a:t>
            </a:r>
            <a:r>
              <a:rPr lang="pt-BR" sz="2400" baseline="-25000" dirty="0" err="1" smtClean="0">
                <a:sym typeface="Symbol"/>
              </a:rPr>
              <a:t>aparente</a:t>
            </a:r>
            <a:r>
              <a:rPr lang="pt-BR" sz="2400" dirty="0" smtClean="0">
                <a:sym typeface="Symbol"/>
              </a:rPr>
              <a:t>+ </a:t>
            </a:r>
            <a:r>
              <a:rPr lang="pt-BR" sz="2400" dirty="0">
                <a:sym typeface="Symbol"/>
              </a:rPr>
              <a:t></a:t>
            </a:r>
            <a:r>
              <a:rPr lang="pt-BR" sz="2400" dirty="0" err="1">
                <a:sym typeface="Symbol"/>
              </a:rPr>
              <a:t>V</a:t>
            </a:r>
            <a:r>
              <a:rPr lang="pt-BR" sz="2400" baseline="-25000" dirty="0" err="1">
                <a:sym typeface="Symbol"/>
              </a:rPr>
              <a:t>frasco</a:t>
            </a:r>
            <a:endParaRPr lang="pt-BR" sz="2400" dirty="0"/>
          </a:p>
          <a:p>
            <a:pPr marL="82296" indent="0" algn="just">
              <a:buNone/>
            </a:pPr>
            <a:endParaRPr lang="pt-BR" sz="2800" dirty="0"/>
          </a:p>
          <a:p>
            <a:pPr marL="82296" indent="0" algn="just">
              <a:buNone/>
            </a:pP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00153"/>
            <a:ext cx="37814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Líquidos (6)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322550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 partir dessa equação, podemos obter:</a:t>
            </a:r>
          </a:p>
          <a:p>
            <a:pPr marL="82296" indent="0" algn="ctr">
              <a:buNone/>
            </a:pPr>
            <a:r>
              <a:rPr lang="pt-BR" sz="2400" dirty="0" smtClean="0">
                <a:sym typeface="Symbol"/>
              </a:rPr>
              <a:t></a:t>
            </a:r>
            <a:r>
              <a:rPr lang="pt-BR" sz="2400" baseline="-25000" dirty="0" smtClean="0">
                <a:sym typeface="Symbol"/>
              </a:rPr>
              <a:t>aparente</a:t>
            </a:r>
            <a:r>
              <a:rPr lang="pt-BR" sz="2400" dirty="0" smtClean="0">
                <a:sym typeface="Symbol"/>
              </a:rPr>
              <a:t>= </a:t>
            </a:r>
            <a:r>
              <a:rPr lang="pt-BR" sz="2400" baseline="-25000" dirty="0" smtClean="0">
                <a:sym typeface="Symbol"/>
              </a:rPr>
              <a:t>real</a:t>
            </a:r>
            <a:r>
              <a:rPr lang="pt-BR" sz="2400" dirty="0" smtClean="0">
                <a:sym typeface="Symbol"/>
              </a:rPr>
              <a:t>- </a:t>
            </a:r>
            <a:r>
              <a:rPr lang="pt-BR" sz="2400" dirty="0">
                <a:sym typeface="Symbol"/>
              </a:rPr>
              <a:t></a:t>
            </a:r>
            <a:r>
              <a:rPr lang="pt-BR" sz="2400" baseline="-25000" dirty="0">
                <a:sym typeface="Symbol"/>
              </a:rPr>
              <a:t>frasco</a:t>
            </a:r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Essa </a:t>
            </a:r>
            <a:r>
              <a:rPr lang="pt-BR" sz="2400" dirty="0"/>
              <a:t>expressão permite concluir que a dilatação aparente de um líquido depende da natureza do líquido e do recipiente em que ele é colocado para ser aquecido.</a:t>
            </a:r>
            <a:endParaRPr lang="pt-BR" sz="2800" dirty="0"/>
          </a:p>
          <a:p>
            <a:pPr marL="82296" indent="0" algn="just">
              <a:buNone/>
            </a:pP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00153"/>
            <a:ext cx="37814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0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Anômala da Água (1)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052736"/>
            <a:ext cx="8034096" cy="3240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Via de regra, </a:t>
            </a:r>
            <a:r>
              <a:rPr lang="pt-BR" sz="2800" dirty="0"/>
              <a:t>ao se elevar a temperatura de uma substância, verifica-se uma dilatação </a:t>
            </a:r>
            <a:r>
              <a:rPr lang="pt-BR" sz="2800" dirty="0" smtClean="0"/>
              <a:t>térmica da mesma. </a:t>
            </a:r>
          </a:p>
          <a:p>
            <a:pPr algn="just"/>
            <a:r>
              <a:rPr lang="pt-BR" sz="2800" dirty="0" smtClean="0"/>
              <a:t>Entretanto</a:t>
            </a:r>
            <a:r>
              <a:rPr lang="pt-BR" sz="2800" dirty="0"/>
              <a:t>, a água, ao ser aquecida de 0°C a 4°C, contrai-se, constituindo-se uma exceção ao caso geral.</a:t>
            </a:r>
          </a:p>
          <a:p>
            <a:pPr algn="just"/>
            <a:r>
              <a:rPr lang="pt-BR" sz="2800" dirty="0" smtClean="0"/>
              <a:t>Assim, aquecendo-se uma certa massa m de água, inicialmente a 0</a:t>
            </a:r>
            <a:r>
              <a:rPr lang="pt-BR" sz="2800" baseline="30000" dirty="0" smtClean="0"/>
              <a:t>0</a:t>
            </a:r>
            <a:r>
              <a:rPr lang="pt-BR" sz="2800" dirty="0" smtClean="0"/>
              <a:t>C, o seu volume diminui.</a:t>
            </a:r>
          </a:p>
          <a:p>
            <a:pPr algn="just"/>
            <a:r>
              <a:rPr lang="pt-BR" sz="2800" dirty="0" smtClean="0"/>
              <a:t>A partir de 4</a:t>
            </a:r>
            <a:r>
              <a:rPr lang="pt-BR" sz="2800" baseline="30000" dirty="0" smtClean="0"/>
              <a:t>0</a:t>
            </a:r>
            <a:r>
              <a:rPr lang="pt-BR" sz="2800" dirty="0" smtClean="0"/>
              <a:t>C, continuando o aquecimento, o nível da água passa a subir, ocorrendo dilatação da mesma.</a:t>
            </a:r>
            <a:endParaRPr lang="pt-BR" sz="2800" dirty="0"/>
          </a:p>
        </p:txBody>
      </p:sp>
      <p:sp>
        <p:nvSpPr>
          <p:cNvPr id="3" name="AutoShape 2" descr="data:image/jpeg;base64,/9j/4AAQSkZJRgABAQAAAQABAAD/2wCEAAkGBhEQEA8QEhEQEBARDxAPDw8PEhAWEBMSFRQXGRQUEhIXGyYeGBkjJRUYHzsgIykpLC0tFR4xNTAqNSYrLSkBCQoKDgwMFA8PGikYHBgpKSwqKSkpKSkpKSkpLCwsKSwpLCkpKSkpKSkpKSwpLCkpLCwpLCksKSksKSkpKSkpKf/AABEIALAA5wMBIgACEQEDEQH/xAAbAAEAAgMBAQAAAAAAAAAAAAAABAUBAgYDB//EAEgQAAIBAwEEBQYIDAQHAAAAAAABAgMEERIFEyExBkFRYXEiMlKBodEWJTNCVJGxwRU0NVN0g5KTlMLD0iNDcrMUY2RzgoSy/8QAFgEBAQEAAAAAAAAAAAAAAAAAAAEC/8QAHBEBAQEAAgMBAAAAAAAAAAAAAAERITESQVEC/9oADAMBAAIRAxEAPwD7iAMgAYya71ceK4c+K4eIG4NI1U84aeHh4aeH2MypptrrXPuA2AAAAAAAAAAAAAAAAAAAAAAAAAAAAAAAAK3pFYutb1IR4Sxqj4riiyAHK9D7mVw613JPio0Yp/8AL8725K+lczlRhnhv7+oripLzVGDlhS7fNSwdzGKXJJeBFt9nwpyqyisb2SnJfN1YxlLqC6pLBKhe14QTlTlaUq0kueuLcU8dsl9hVdHL68W0Lp1aT0VHS3kFKLdFPO6bXXwTT+87Chs+EJ1aiXl1dOuTby9KxFLsXHl3lVsuK/CO0OWd3Zv1YqY+xhF+mZCAAAAAAAAAAAAAAAAAAAAAAAAAAAAAAAAAAAACg2e/jK//AEez/ql+c9s5/Gl8v+ms2/rqgdCgAAAAAAAAAAAAAAAAAAAAA8Lu6hShKpNqMYrLb7jNxcRhGU5NRjFNtvkku0p7WlK7nGtUWKEGpUKUlxk1/mTX2L1mLd4jNucJ2ybmpUhrnBQUpN04cdSh1Ofe+wsDCRk1IsAAVQAAAAAAAA56wWNqXr9K1tPY6vvOhKGz/Kd332ttj9qYF8AAAAAAAAAAAAAAAAAYYGTxuLiMIucmoxim228JLvMXV3GlCU5yUYxWW2U9K1ldyjVqxcKEWnSoy5za5TqfdExbvEZtzpijTleyVSacbaMk6dOXB1WuU5rqj2LrL6McCKNi/mZFkxgyAaUAAAAAAAAAAAorV/Gdz+iW/wD9zL05O+2mrfaU5yjLdu0oxqTS4U1vJ4lLu95E6dYDSnUTSa4prKa5NdptkqsgAAAAAAAAGAMgGsp4JaMsg7R2rCglqy5SeIU48ZzfZFES42zOpJ0raKqSTxOs/kaf/l859yJGztjRpNzk3VrS86rPzvCK+au5Gd1nd6RbTZdStONe5XFPNK3TzCn3y9Kf2F2kMGTUmLJgACqAAAAAAAAAAAAABRQgntKrlZTsaaeeTW8lwaJm1tr7jd+ROe8qU6a0ryY6pxjmUurzvWQ6T+M6nfY0/wDdkAlsupbNytnqp85Ws29P6qXzH3cvAl7N23TrZiswqR8+jUWmpH1da70WOCFtDY9GvhzjmUXmE4tqcX2xkuKJjOX0m5MlI7S7o/J1YXEOqnXWma8KkfvRstuzh8tb1qfbKC3kPris+waurkFRT6VWjeN/Ti/Rm9D+qWCQtuW/5+j+8h7xsPKJ4K2p0itY5zcUVjn/AIkPeeC6U0JfJ7yt/wBqnOS+tLHtGnlFyauRTPaF3U+Tt1SXp3E1ld+7jl+1GPwDOr+MVp1U/wDLp/4dLwaTzL1sztvSa9LjpFDU6dJO4qrnClhpf658onmtk1bjjcyShn8Wot6MdlSfOfhwRa2tnTpRUIQjCK5RisI9y4Z9eVG3jCKjGKjFcFGKSS8EeiRkGmgAAAAAAAAAAAAAAAAAAQNr2Mq0Ixi1FqtRqZkm1iFRSa4duMFdUi3tGcVJxcrCOJLGpPevispo6AoX+VP/AEeX60Cwp2E1GUXXqycsYk1S1Rx6OIpce9CNhJQlHfVm28qp5GuPhiOPYTUZAhU7CSg4OtVbbT3jcNa7k9OMeoz+D/IcN7WeXnXq8tdyaXImACuqbFjKDhKVWactWqUsyXcnjgu4iy6H2rp7p08x1ueXJ68/6ueOPIuwEyKrY2zqEaUFTjGUY5ipyitTw2uLwWaiRdl6N3Hd5cMzxq551PPtyTASYwZACgAAAAAAAAAAAAAAAAAAAAAAADOeqP41h+gS/wB06FnO138bUe+wqeyogOiAQAAAAAAIey9G7W7zp1Txq551PPtyTCFspw3fkatKqVV5XPKm9XqzkmgAAAAAAAAAAAAAAAAAAAAAAAAAAAOeufyrbvtsqy+qpE6E5+7/ACpa8/xS48PPgBfoyYyZAAxkzkAAAIWyZQcJaFJRVWqnq56lOWp+Gck0g7KlBwloTjHfVsp+kpy1vwbJwAAAAAABjI1AZBrrXajV3EVzlFeLQHoDwle01zqQXjKPvPOW1aC51qK8akPeBLBQrplaqvK3nUhGWIyhPVF0pp55TTwnw5MvITTSaeU+Ka5PwYGwAAAAAAAAAAwVO1thSrVaVaFedCpTjOClCMJZjLDeVJdyNdr1JyrW9CNSdJVI1pynT06/IUcRWU187PqJHR+7nVtqM5vM3HypYS1NPGr14yBDWwK/XtC69UbdfyD4N1eu/vH/AA6/pl6AKL4MT+nX37dL+w2XRp/TL1/rY/dEuwBTfBlddzefv37jHwYj9Jvf4iZdEXaDqbuputO90tU9fm6upsCot+i1HylG4u+EnqUbqrwk+Lzh8+OfWez6J0vz15/F3H3SInQ+yqUZXcZ09CdeM9Tm5ucnShqlqcVqzjn25XUdMBSronQ9O6fjdXL/AJzPwSt+vfPxr1n/ADFyAKV9D7TrpyfjUq/3D4HWf5rPjOp7y6AFL8DrL8xF+Lm/vNX0JsPotL6n7y8AFF8B9n/Q6H7CNo9CdnrlZ237qHuLsAU3wVsIL8UtYrvp00vsM1thWNOMpyt7aEIrMpSp00ku1to8OkkHvLWTxulKrrbhrim6b0tr614tdpWbVp1Y7OsYzUk1WslXT56N5HKl95BIp9GLCV3KTVGdRQi4W0dChCHpOmubbecstqO37TVOlCvRcqUXKdOEo5jGK4+SupYPC76Nwcq9aDkqtSFZx8ryFUnT0OaXU8KP1FB0fUdNjbuwmq1s8VatSEoQpOMWpThUxio5Z5LnllHbUK0ZxjOLUoyScZJ5TT5NM9Cg6EJ/8IvQ31fddm63ktGO7BfgAAAAAAAAQ7/ZlOukqkdWl6o8WmnjDw088VwJFCioRUIpRjFKMYrkkupHoAAAAAAAAAAAAAAAAAAAAAAAeN1axqwlTnFShNaZRfJp9TPYAawhhJLklgVKaknFrKaaafJp80zYAaUaShFRilGMUlGK4JJckkbg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36740"/>
            <a:ext cx="5352256" cy="167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Anômala da Água (2)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052736"/>
            <a:ext cx="8034096" cy="388843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 smtClean="0"/>
              <a:t>O primeiro gráfico mostra como varia o volume da água com o aumento da temperatura.</a:t>
            </a:r>
          </a:p>
          <a:p>
            <a:pPr algn="just"/>
            <a:r>
              <a:rPr lang="pt-BR" sz="2800" dirty="0" smtClean="0"/>
              <a:t>A 4</a:t>
            </a:r>
            <a:r>
              <a:rPr lang="pt-BR" sz="2800" baseline="30000" dirty="0" smtClean="0"/>
              <a:t>0</a:t>
            </a:r>
            <a:r>
              <a:rPr lang="pt-BR" sz="2800" dirty="0" smtClean="0"/>
              <a:t>C a massa m de água apresenta volume mínimo.</a:t>
            </a:r>
          </a:p>
          <a:p>
            <a:pPr algn="just"/>
            <a:r>
              <a:rPr lang="pt-BR" sz="2800" dirty="0" smtClean="0"/>
              <a:t>Como a densidade varia inversamente com o volume V (d = m/V), de 0</a:t>
            </a:r>
            <a:r>
              <a:rPr lang="pt-BR" sz="2800" baseline="30000" dirty="0" smtClean="0"/>
              <a:t>0</a:t>
            </a:r>
            <a:r>
              <a:rPr lang="pt-BR" sz="2800" dirty="0" smtClean="0"/>
              <a:t>C a 4</a:t>
            </a:r>
            <a:r>
              <a:rPr lang="pt-BR" sz="2800" baseline="30000" dirty="0" smtClean="0"/>
              <a:t>0</a:t>
            </a:r>
            <a:r>
              <a:rPr lang="pt-BR" sz="2800" dirty="0" smtClean="0"/>
              <a:t>C, a densidade da água aumenta.  A 4</a:t>
            </a:r>
            <a:r>
              <a:rPr lang="pt-BR" sz="2800" baseline="30000" dirty="0" smtClean="0"/>
              <a:t>0</a:t>
            </a:r>
            <a:r>
              <a:rPr lang="pt-BR" sz="2800" dirty="0" smtClean="0"/>
              <a:t>C a água apresenta sua densidade máxima. Acima de 4</a:t>
            </a:r>
            <a:r>
              <a:rPr lang="pt-BR" sz="2800" baseline="30000" dirty="0" smtClean="0"/>
              <a:t>0</a:t>
            </a:r>
            <a:r>
              <a:rPr lang="pt-BR" sz="2800" dirty="0" smtClean="0"/>
              <a:t>C a densidade diminui.</a:t>
            </a:r>
          </a:p>
          <a:p>
            <a:pPr algn="just"/>
            <a:r>
              <a:rPr lang="pt-BR" sz="2800" dirty="0" smtClean="0"/>
              <a:t>O segundo gráfico mostra a densidade em função da temperatura.</a:t>
            </a:r>
            <a:endParaRPr lang="pt-BR" sz="2800" dirty="0"/>
          </a:p>
        </p:txBody>
      </p:sp>
      <p:sp>
        <p:nvSpPr>
          <p:cNvPr id="3" name="AutoShape 2" descr="data:image/jpeg;base64,/9j/4AAQSkZJRgABAQAAAQABAAD/2wCEAAkGBhEQEA8QEhEQEBARDxAPDw8PEhAWEBMSFRQXGRQUEhIXGyYeGBkjJRUYHzsgIykpLC0tFR4xNTAqNSYrLSkBCQoKDgwMFA8PGikYHBgpKSwqKSkpKSkpKSkpLCwsKSwpLCkpKSkpKSkpKSwpLCkpLCwpLCksKSksKSkpKSkpKf/AABEIALAA5wMBIgACEQEDEQH/xAAbAAEAAgMBAQAAAAAAAAAAAAAABAUBAgYDB//EAEgQAAIBAwEEBQYIDAQHAAAAAAABAgMEERIFEyExBkFRYXEiMlKBodEWJTNCVJGxwRU0NVN0g5KTlMLD0iNDcrMUY2RzgoSy/8QAFgEBAQEAAAAAAAAAAAAAAAAAAAEC/8QAHBEBAQEAAgMBAAAAAAAAAAAAAAERITESQVEC/9oADAMBAAIRAxEAPwD7iAMgAYya71ceK4c+K4eIG4NI1U84aeHh4aeH2MypptrrXPuA2AAAAAAAAAAAAAAAAAAAAAAAAAAAAAAAAK3pFYutb1IR4Sxqj4riiyAHK9D7mVw613JPio0Yp/8AL8725K+lczlRhnhv7+oripLzVGDlhS7fNSwdzGKXJJeBFt9nwpyqyisb2SnJfN1YxlLqC6pLBKhe14QTlTlaUq0kueuLcU8dsl9hVdHL68W0Lp1aT0VHS3kFKLdFPO6bXXwTT+87Chs+EJ1aiXl1dOuTby9KxFLsXHl3lVsuK/CO0OWd3Zv1YqY+xhF+mZCAAAAAAAAAAAAAAAAAAAAAAAAAAAAAAAAAAAACg2e/jK//AEez/ql+c9s5/Gl8v+ms2/rqgdCgAAAAAAAAAAAAAAAAAAAAA8Lu6hShKpNqMYrLb7jNxcRhGU5NRjFNtvkku0p7WlK7nGtUWKEGpUKUlxk1/mTX2L1mLd4jNucJ2ybmpUhrnBQUpN04cdSh1Ofe+wsDCRk1IsAAVQAAAAAAAA56wWNqXr9K1tPY6vvOhKGz/Kd332ttj9qYF8AAAAAAAAAAAAAAAAAYYGTxuLiMIucmoxim228JLvMXV3GlCU5yUYxWW2U9K1ldyjVqxcKEWnSoy5za5TqfdExbvEZtzpijTleyVSacbaMk6dOXB1WuU5rqj2LrL6McCKNi/mZFkxgyAaUAAAAAAAAAAAorV/Gdz+iW/wD9zL05O+2mrfaU5yjLdu0oxqTS4U1vJ4lLu95E6dYDSnUTSa4prKa5NdptkqsgAAAAAAAAGAMgGsp4JaMsg7R2rCglqy5SeIU48ZzfZFES42zOpJ0raKqSTxOs/kaf/l859yJGztjRpNzk3VrS86rPzvCK+au5Gd1nd6RbTZdStONe5XFPNK3TzCn3y9Kf2F2kMGTUmLJgACqAAAAAAAAAAAAABRQgntKrlZTsaaeeTW8lwaJm1tr7jd+ROe8qU6a0ryY6pxjmUurzvWQ6T+M6nfY0/wDdkAlsupbNytnqp85Ws29P6qXzH3cvAl7N23TrZiswqR8+jUWmpH1da70WOCFtDY9GvhzjmUXmE4tqcX2xkuKJjOX0m5MlI7S7o/J1YXEOqnXWma8KkfvRstuzh8tb1qfbKC3kPris+waurkFRT6VWjeN/Ti/Rm9D+qWCQtuW/5+j+8h7xsPKJ4K2p0itY5zcUVjn/AIkPeeC6U0JfJ7yt/wBqnOS+tLHtGnlFyauRTPaF3U+Tt1SXp3E1ld+7jl+1GPwDOr+MVp1U/wDLp/4dLwaTzL1sztvSa9LjpFDU6dJO4qrnClhpf658onmtk1bjjcyShn8Wot6MdlSfOfhwRa2tnTpRUIQjCK5RisI9y4Z9eVG3jCKjGKjFcFGKSS8EeiRkGmgAAAAAAAAAAAAAAAAAAQNr2Mq0Ixi1FqtRqZkm1iFRSa4duMFdUi3tGcVJxcrCOJLGpPevispo6AoX+VP/AEeX60Cwp2E1GUXXqycsYk1S1Rx6OIpce9CNhJQlHfVm28qp5GuPhiOPYTUZAhU7CSg4OtVbbT3jcNa7k9OMeoz+D/IcN7WeXnXq8tdyaXImACuqbFjKDhKVWactWqUsyXcnjgu4iy6H2rp7p08x1ueXJ68/6ueOPIuwEyKrY2zqEaUFTjGUY5ipyitTw2uLwWaiRdl6N3Hd5cMzxq551PPtyTASYwZACgAAAAAAAAAAAAAAAAAAAAAAADOeqP41h+gS/wB06FnO138bUe+wqeyogOiAQAAAAAAIey9G7W7zp1Txq551PPtyTCFspw3fkatKqVV5XPKm9XqzkmgAAAAAAAAAAAAAAAAAAAAAAAAAAAOeufyrbvtsqy+qpE6E5+7/ACpa8/xS48PPgBfoyYyZAAxkzkAAAIWyZQcJaFJRVWqnq56lOWp+Gck0g7KlBwloTjHfVsp+kpy1vwbJwAAAAAABjI1AZBrrXajV3EVzlFeLQHoDwle01zqQXjKPvPOW1aC51qK8akPeBLBQrplaqvK3nUhGWIyhPVF0pp55TTwnw5MvITTSaeU+Ka5PwYGwAAAAAAAAAAwVO1thSrVaVaFedCpTjOClCMJZjLDeVJdyNdr1JyrW9CNSdJVI1pynT06/IUcRWU187PqJHR+7nVtqM5vM3HypYS1NPGr14yBDWwK/XtC69UbdfyD4N1eu/vH/AA6/pl6AKL4MT+nX37dL+w2XRp/TL1/rY/dEuwBTfBlddzefv37jHwYj9Jvf4iZdEXaDqbuputO90tU9fm6upsCot+i1HylG4u+EnqUbqrwk+Lzh8+OfWez6J0vz15/F3H3SInQ+yqUZXcZ09CdeM9Tm5ucnShqlqcVqzjn25XUdMBSronQ9O6fjdXL/AJzPwSt+vfPxr1n/ADFyAKV9D7TrpyfjUq/3D4HWf5rPjOp7y6AFL8DrL8xF+Lm/vNX0JsPotL6n7y8AFF8B9n/Q6H7CNo9CdnrlZ237qHuLsAU3wVsIL8UtYrvp00vsM1thWNOMpyt7aEIrMpSp00ku1to8OkkHvLWTxulKrrbhrim6b0tr614tdpWbVp1Y7OsYzUk1WslXT56N5HKl95BIp9GLCV3KTVGdRQi4W0dChCHpOmubbecstqO37TVOlCvRcqUXKdOEo5jGK4+SupYPC76Nwcq9aDkqtSFZx8ryFUnT0OaXU8KP1FB0fUdNjbuwmq1s8VatSEoQpOMWpThUxio5Z5LnllHbUK0ZxjOLUoyScZJ5TT5NM9Cg6EJ/8IvQ31fddm63ktGO7BfgAAAAAAAAQ7/ZlOukqkdWl6o8WmnjDw088VwJFCioRUIpRjFKMYrkkupHoAAAAAAAAAAAAAAAAAAAAAAAeN1axqwlTnFShNaZRfJp9TPYAawhhJLklgVKaknFrKaaafJp80zYAaUaShFRilGMUlGK4JJckkbg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hIQEBQUDxQUEBQUEA8VFw8REBUWFxAWFBAVFRUQFRYXHCYeGBkjGhIUIC8gJCgpLC4vFR8xNTAqNSYrOCkBCQoKDgwOFw8PGCwlHxwsKSwpLCksMSwpLC8sKikqLCwpLCwsLCwpLCksKSopLCksKSwpLCwsLCkpLCwsLCwsKf/AABEIAJwBDwMBIgACEQEDEQH/xAAbAAEAAgMBAQAAAAAAAAAAAAAAAQYDBAUCB//EAEcQAAICAQIDBAQKBQsDBQAAAAECAAMRBBIFEyEGMUFRImFxkRQVFyMycoGTobEHMzVCUhYkU2KUosHD0dLwNETxJVSCkuH/xAAYAQEBAQEBAAAAAAAAAAAAAAAAAQIDBP/EACcRAQABAgUDBAMBAAAAAAAAAAABAhEDEiExQVGR4SJSYcEycbET/9oADAMBAAIRAxEAPwD7jERASJMiBS+Ods+Tr66wfm0OLceb93/1GD9plh1HFgl9dbgBLarmW3d03V7Sa8Y8UZmBz+404PHdDX8Z6QFEIcXFgUXDHB6sMdT7Z3eN9nq9XUKnLIqspBqIUgYKsgOOisjMh9THGJzpveXoxopimjLHH20R2wrWpHtSxd1K3sK1Ng09LMdl9rADapVS3dkbW79pmbTdo1NtldnRkbUldoJzXQtW9m9ebh7Z64r2XXUMx5llQspFNqV7MX1Avis71Yp0ttGUKnD9/QYxavsgjsWS22lma/LVmvql61iyobkOAeUhBHpAjoes3Pw4aIftlpxg4uYEUHclDsF56hqQxA723AY64J646Ey3bCgVhttzEm7dUtLNZUKTi1nQdQFJUeOdwxnMy0dlKkTYGcjOjOSVz/NQgTuXx5Yz7TjE0eIfo+ouOWY7ubqbNz06e0D4Qys6bbq2XGUXBxuGCM9TKystFodQykMrAEMDkEEZBB8sGZJ4pq2qB5ADuA7hjuHQfZPcKREQEREBERAREQEREBERAREQEREBERAREQEREBERASJMiBVeOftTRfVu/KWuVTjn7U0X1bvylrmKd5d8X8aP19yRETbgREQEREBERAREQEREBERAREQEREBERAREQEREBERAREQNbX8Tp06b77a6UyBvtsVFye4bmIGekwLx/TM1arqKS1q7q0F9ZNq9fTQZyw9E9R5GcHt5XcRQ1HNUrZYTZTWzlA1DJghKbm6hz1FZ7u8dM6+h7K2NZXbtKVsNGzaZ9VqFNBorRQuxMpb+rQ+lg5zmBYae0mn2qbbEoL221oltiKbGrtNZCAkbskDoPMTqSnansjfi5UeojU03U2NYGzUj6jUWb6x3M23UsCpwMopzLBxHjlGkX56wL06L3u3sUdft7opvMQONxz9qaL6t35S1z5+OO/CuJ6RhW9ajmBDYMGwFW9IDy6eGZ9AjJNMzfl2xZvFPxH3JERDiSMzxZcFGWO0DvJOAPaTOJ2n4kw0TvTuBLVKuNys4e5FYV9C24qzBSAWyRgE4kuO9uE8LqFJKhgSuNygjK5GRkeHQ5nza2/V8ivlPqCpfWFzu1zW6ezNfIqsC0tcQtZZsMgQ4GScjd1dYt63MbOeKns0/Ot0tV29tuj6FBWpsC83odvUeOBmUXfdG6VfkauzhhVWKag1XAG5CXZSHFYO1022ldnpZ6HOQTNrXfCK9A2/N1oVQTp0es4LqCQAbX6KSSUy3QlRuxJMjtU6lHXcjK6nPpKwIOCQeo8iCPsmTM+V38S1YpSpzqKh/PtpU6pWpRbalpvcLVzmqRDZ9NVB6AnI6WOrXagXCsDUOPjBm3itzW2lOnJT54jYyltoxuJz34HWamBcd0mU/sRqtS9t3PW9KzVp3UajnErYzXC1d1taDOFqyKwUH7vQy3yCYiICIiAiIgMyMzHdeqKWchVUElicAAd5M43Z3jlmrexxXt04wK7DkM5HeceX5d3ssReLjvRAiQIiICIiAiIgeConH4t2r02m6O+5/6Kv0m+3Hd9s5+q4Vr9U7LbaNNSGIC09WsXPQk+sf+J1OEdmNPpf1aAt/SP6TH15Pd9mJu1Mbro4x1PEdb+rUaGo/vt1tI9Xl+HtM6HC+xenpO9wb7O823ekc+YHcPxPrnfiSa+I0Lqfxwf8Aq+i+o3+ZLhmU/j37X0f1G/zJ3jx6rmPWGLOhUFFGSSRnC47/AF+XjJiVxTFN5byzVEWh0S007eI5JWocxu446Kn128/UMn1TxybLf1ma0/olPpH67D8l95m7VUqqAoCgdwA6CcrzO2zOkNSnh+SGuPMYdQMYRPqr5+s5PsmfWaGu5Clqh0bvVhkHrkH258ZnkzUUxCTMy1tFw2qhNlKBFBJ2geJ7yfM+uZ+WJ6iaR52QUnqIGhxDgOn1BU31LYVzgsO4HGV9Y6Doek3BUB3dPZPcQPISeoiAiIgIiICY7bggLMQoAJLE4AA8SZj1utSlC9jBFUZJJ/51lR+d4s/71OjU+xtQR/h/zqe7VNN9eFiE22vxa3Ym6vRo3pP3HUMOu0er/wA+UuGn061qFQBVUABR3ADuEjTaZa0CIAqqMBQOgmaKqr6RsTJERMoREQEREBERAREQEiTIgU7j4zxbR+HoN1Hh+s6zr8O7LVUW8xDYX65Znzu3d+enXM5PHf2vo/qN/mS4YkxcOmrLMxts6xXVTFonfcEmIlciIiAiIgJDSZDDMCi29tDXdeSAy8oGt91wpXZqq6M7mqCOM6gMzVlz6BH8M39D2rtbHNSobqdfaro77WXTPUqsN6glX5jHPgAO+b3EOx2ndbOSldFlhy1qVDLfOLYVfGCyMyDcuRnzjRdkKBUqahK9RtsewbqQErLd4rQk7F6d2TnJ84Vz6u2bG7Try1K3fB1bYLmNT3UC0K1nL5SkZX0CwYhg2MES2qZzl7OaYWLYKKt6BAr8tcoEXamD4YHQerpOiIRMRPLWAAknAA6knugTmczjnH6dImbT1P0a16s58gPL1905PEO1zWuaeHJz7PG3Hzdfrz4/l7ZscE7JrW/O1LfCNQeptbqE9SA/n7sTeWI1qWzQ0nBbuIOLtcNlQOa9H3f/ACs9vvPqEt1dYUAAAAAAADAA8hPQEmZmq5ciIkQiIgIiICIiAiIgIiICRJkQKL201ho12muC7yiMdnmAx3fgxly4fr0vrWys7lYZB/wPkR3SucfUHieiBGQUvyPPoekw6nht3DXNujBt07HNmlySU83T/ntyO60zmi08O9dMRTT8x9rlE5nBuP06pN1Tdf3kPRlPrH+InSkmLOCYiICIiAiJECYkTFqdUlY3WMqDzYgD3mBmkEysavt1WW2aRH1b+VanaPa2PyH2zXPB9drP+rt+DVH/ALen6RHkzf8A6fYJvJPOi2dHjHbGmg7Ezfaegpq9I58iR3fifVOb8S6vX4bWtyKe/wCC1Hq31z/rn2Cd/g/Z+jSjFKAHxc9Wb2sev2d06IEZoj8S9mtoOG1UIEpQIo8APxPmfWZtYiJjVCIiAiIzAREQEREBERAREQEREBIkyIFV45+1NF9W78paiJVeOftTRfVu/KWuYp3l3xfxo/X3KvcW7G03NzKy2nt7+bUcZPmQO/29DNL4RxPS9HRNag/fQ4sx6x4n7D7ZbpGJ2zzzq43Vav8ASDQDi+u7Tnx31kj7COp906FXbHRN3XoPrEr+YE670hujAMPIjM5XEezlDgbaac8ysk8tQdoYFhnHlmImmd0mYZv5S6T/ANxV94v+sx2drNGvfqK/YGz+AmFuyuiUEmisADOdpnH0Wp4a1xRKKyACeY1WQSOm0Agnx9UxXiYNFs07ulOHNd5piZs6Go7f6Jfo2NYfJK2OftIA/Ga/8tLbP+l0d1n9ZxsA/P8AOdanV6RPoBF+rVj8lmb45o/j/ut/pL/ph8f1Ms9HD5PFb/pNTo1P8PpuPzH4iZNP2CqJ3al7NU/nY5A9w6/jOz8dU/x/3W/0j47p/j/ut/pJ/tHEwWq6M+l0ldS7a1WsD91VAH4TPmcjS1re9jFrCodQu225BjlIT0VgPpFvCbXxQn8V39pv/wB8xmmdY/qTHVu5jM0vihP4rv7Tf/vj4oT+K7+03/74vV0LQ3cxuml8UJ/Fb/ab/wDfPVXDVUghrOh/evuYe5nIP2y3nomjS4x2np07pWWVrXs068nfhsXWisP9mScd529JsV9odMWsQXVlqlZrF3D5tV+kx9Q8T4Tma7sza9zslqLVZqdJqGRqiz79OahtVt4AVloXwyCTNHR9hWr5qm0OrVaqutmfUs1XPzk7GuNQ7/3VXOB3TScu8O0+kNb2C+sojhGYNnaxAIX2kEEeY6zzZ2j06BjY61qpqAdnXDmysWKAASw9H+IDp17po8S7LNYXKNXlk0ijetq8s0c75xHqsR1Y83AKkYAI65ngdlblsS1Lw9qNWd11ZIsxpVocuFYekdu4Ed2SOsDc4b2s09ldDO6VNeAUqZwScsVXqOnUjp5+GYPaqg6laEdXOLy5Dj5nlAZ3Dx7yM+GOs4z9g7tunQakbKRpsrttQM1Oq5xYIloRtw2rhwwXaCuMmZH7DO68qy9eUtOvqTbUws26odSzl8Fl9QGfGBYdHx7T3VtbVaj1pu3WBuibVDHd5eiQfYczBT2q0djBE1FTMz7AocZLYBA+0EY889Mzn8P7KulGprsdTZqK2Q2htRZ0NTICfhFztgbz0BAmXV9ly7OQ4G5+GN9DuGj1AtK9/XdjA8s+McjPV2noa2xOZUFrNSluavV3fZjb4DcVXJPecYHQnPbx6hD6ToFxaTabECpy7FrYHLZ+mwGQCAR1IyM19ew1zPabtTzBbTdQcrax5dtyM5CvY1dbbEZQEVVyQcHGJtfyNPKrr5q7aq2rX5rvT4TTam70urbadpPiWzIOrpO0+ktZUqvrdm34UMMnZ9IY8CME478dZscP4xRqN3IsS3acNsOcZ7vsODg9xwZzL+zJazeLAv8APvhX6vP/AGZ04Tv6nPpZ9WMTH2W7M26Wy17rue1lWnTObSfmmtO8m2x8Z530V2qMHAGTKLHERASJMiBVeOftTRfVu/KWuVTjn7U0X1bvylrmKd5d8X8aP19yRETbgTW11LOFCnBFlbHqeoVgSOnqE2Zra+jeqjO3FlbZPjtcHH24xLCTsz4mvXwypbOaqBXIILjpuHrx3902BPUzNMTrKxMxsYiIlERNfiHEK6EL2tsQYyxz0ycDumauwMoI6ggEHzBGRBbl62yYiAkSZp08Tre16lbL1gFlwfRz3QWu3JGIkwIxG2TmMwEYiICRiTECMRiTECMRiTEBERA8FwO84kc1fMe8Tnca7NU6zZz9x2bsbXK/SxnOO/6InL+TjR+Vn3rTM3daacOY9Uz28rLzV8x745o8x75Wvk40flZ960fJzo/Kz75pPV0ay4Xunt5Y+NWA8U0XUfRu659UtPNXzHvlC0fAuF22qiC/0zYK7WNgruZM71rsIwxG1j69pxnE7HycaPys++aSIqjh0rnBqimM06R08rLzV8x745q+Y98rXycaPys+9aPk40flZ960vq6OeXC909vKy81fMe+YNYFZQCwGHrOcjvVgQPtxOCf0caPys+9ac/i/ZjhukVGvNq8yxK1AsZiWc4HQeHmfCImqOCacL3T28rrzF8x745q+Y98rI/Rzo/Kz71pPycaPys+9aL1dDLhe6e3lZeavmPfHNXzHvla+TjR+Vn3rR8nGj8rPvWj1dDLhe6e3l77f2A6CzBB61+P9cTs8NtHJr6j9VX4/1BKpxTsnw/TlFdb3ezdsqqZ3d9oyxCjwAIyfWPOZOGdjOH6ipbaeYyMDgmxgRgkFSD1DAggg92JPVe9nSZwckU5p3njyuHNXzHvjmr5j3ytfJxo/Kz71o+TjR+Vn3rS+ro55cL3T28rLzV8x75VOBuPjTWnPTZX1z7Jpce7N8L0NXM1JtVeuAru7NgZO1FBY4HUnGABkzLxHsdoaACa9TYTn0aRZYcDvY7R3d3vmZiqXSicGmKozTrHTyufNHmPeI5q+Y98qPDexPD9RUltJseuxQyuLW9IHuPXu9k2fk40flZ96016ujnlwfdPbyshsXzHvE07+PUV2ip7ArsoYbugYZIwG7s9O6cf5ONH5WfetOfqv0Z1tcOW5rqCDIJ3uzbjnqegGNvnJero1TRgTOtU9vK7hp6nD1N6cP06LUrWE2V01VGw+nZY2FBds7V7yTg4AOAegmld2wsRLg2n+fosoVq0td6wlwyl+9auZswGBxUSCMYx1m4l55+FozBM4eg7QNdcqcvlAaOq+0WH0qmuZhXV5d1VpOfJe7Mw8R7X1DT2XaZluFJrewYYZpLgWWITjcNm9gwyDt9cqLHE8q2Z6gIiICIiAiIgJjtUkEA4JBwfLp3zJED59wmt3r4XphXalujsrN5aplSsUaayokOQFYOzDbtJyDnzn0CTiICIiBBlD7bcL1bm2xa6rk/mldQ59oepfhNL2HlrQwJZ1GW3dFrXp0Ob7IxA8UElRuADYGQpyAfEAkDIz44HsEyREBERAp/biktfpfSu06L8IY67TVNZbU21VWjCqwCuCxJZSPmwOhwZ0OxVbroqldOWVNgHoMhsQWNsuZGJZWcYcgnOWOZYMSMQJgxECtfpCvA4fqEw7Pbp7kRa6rLCzFDhcIDjPmZ47Q9qOXRX8GVy+oLBLTpr2SgL9K61VTcMeCkDcSPDJFoiBy+zenqr0tKacsa0rCqXVlZsd7MGAIJOT3eM6kRASMSYgcTtNw17q62pw1lGppvWsnHN2ZDV7u4EqzYJ6ZxnAzMfAOH2fCNTqbl5TX/B1WncrMldCsAXK5XcWsc4BIA29c5nexGJBTuI8NazV66kHYdZw2oV246Bq+dU4yOvo86psf1p447qrzwy+q2gUO+nXTIvNRhZbcBSqoEz6GXGCcHH7owZdMRiLDFpqtqqvftUDPngYzM0RKkEREKREQ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81" y="5111452"/>
            <a:ext cx="2581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 descr="data:image/jpeg;base64,/9j/4AAQSkZJRgABAQAAAQABAAD/2wCEAAkGBxQQERUUEBEVFRQUFRcYFBUXFBUVERUUFRgWFhUWFRQYHCggGB0lHBYVIjEiJSkrLi4uFx8zOD8sNygtLisBCgoKDg0OFxAQGywcICQsLC4sLi8tKywsLCwsLCw3LCwsLCwsLCwtLSwsLCwsLTcsLCwyLDcsLiwsLC0tNzcsLP/AABEIALUBFgMBIgACEQEDEQH/xAAbAAEAAgMBAQAAAAAAAAAAAAAAAgUBAwQGB//EAEUQAAIBAgMDBgoHBgUFAAAAAAECAAMRBBIhBRMxIkFRYXGSFTJCUlRigZHR0wYUI5OxwdIkM2NzobI0RIKi8ENVcoPD/8QAFwEBAQEBAAAAAAAAAAAAAAAAAAECA//EACsRAQACAQIDBwMFAAAAAAAAAAABAhEhMQMSQVFhobHR4fATgcEiIzJxkf/aAAwDAQACEQMRAD8A+4xEQEREBERA0pikNRqYYZ1VWZecK+YKf9p903Ezxmytm4hNq1qzOpDou8S55NNy4pZTzldyLjQfaN7e7b20XtiQlXdiiiKBZSalWsDlBzDQaqBlsSSddIHoKGIV0V0YFXAKnmIbxSO24m2VWJp7s4WmuiB8vbko1Cg96g/6ZwbF2hVquHeryFSrv1tTCJUV8qhCBmKgB9b8w6YHowwN7Hhx6jx19hEzPO0az71KZfctWp1K7EBS5a6KFBYEclCt9L6LzAznxu0K4NVkxAy0q2GQDIhV1riiGZjx41CwsRw5xA9JiMStMAtexIFwCQCSAL24akTaDKHAo9ffUqlXNuMSFDlFFS27o1hqtgrDORcDhaWGGJGJrADk5KTdrneK3+1Egd8REBERAREQEREBERAREQEREBERAREQEREBERAREQEREBERAq8N/jK/8mh/dXnc+FRmzMilrWzFQWsNQLziw/8AjK38mh/dXlnA1V6AcC/MwYEGxBU3H/Osyowf0fVXR3WmWRWGZUAernFmNU89+JHTrLyIGnEYVKgAqIrgG4DKGAPSLyW5XXkjUgnQalbWJ7LD3TZECKoBewAubnTieFz08B7phKYBJHFjc+634CTiAiIgIiICIiAiIgIiICIiAiIgIiICIiAiIgIiICcS48/WNyUI+zLhiRysrKpso1tyue3Cds4XwjHErV0yrRdOOuZnRuHRZTAxj8cyOlOkitUdXYBmKIEp5QxLAE8XUDTnnEm3WqKNzRzMKW8qI75Sguy5AQGBe9OoOYcnjrM1KddqlHELTW4Wqj0i2U5KjIyNmt4w3a3HrHo158Psqth2LUlR97RCVOUVC1Q9WpnAIOZSaz3HHkjp0K3P9Irq1SlTDUaaI9Vi2VwrqKnJSxzFUIY3I46Xmyrtshs27BoCqKLVM/L3jEICEtYpnYKTe976dPBR+j9SilWhTymjWp00LlrMgWktBzltqSigjXjppxnSuyalnokLujiBWD35WUOtYpltxzra9+B6YHTh2Axta5H7mhz+tXlpvB0j3iVeHF8bX0GlCh/diJa5R0QiJqDpHvEb0ecPeJLKOgTBUdEDG9Xzh7xG9Xzh7xMU1GUaDgPwnDjdsUKJszgv5iAvU7igmGq1m04rGXfvR0j3iN6Oke8SnG1azn7HBOR01GSl/Q3P9Jlq2LJB+rUNL8cQ1/Z9lDf0bd3+x6rfejzh7xG9HSPeJTvtDEp42BuOmnWV/cpVTNlHb9EtlqZqTdFVDTvzaM2h9hk5oPo36Rn+pifJab0ecPeI3q+cPeJkWOotMIotw5z+Mrkb0dI94jejzh7xJZR0RlHRAjvV84e8RvV84e8TFVRppziTyjogR3g6R7xG8HSPeJK0WgAb8JmQTie38hJwEREBERAREQEREBERAREQEREBERAqsMtsbXPTQof0bEfGWsq8MP2yt/Jof3V5aQE4NpbUSjYNdnbxaai9RuwfnOfaG0mLmjhgGq+Ux/d0gedj0+rN2zdlLRuxJeq3j1G8Zj1dA6hM5zs7RStY5r/aPXsjz8XGmCr4gDfuaKafZUzyz1VKnR1LaWeC2fSoi1Kmq9YHKPa3EzfS8Udgk5YjDNuLa0Y2jsjYkG4j2ycieI9srmlNVfDrUGV1DDoIBH9ZtiBSNsVqXKwdU0/4TXegf9J1XtBmzA7Y5W7xCGlVN7Am9N9fIfn7JbzlxmBSuhSooKm/aD0g8xmZr2O0cWLacTXv6+/38HVEoKeIqYMha7F6JNkrW5SdC1er1peowIBBuDwPNLFss34fLrvHSWKnN2ychU5u2TlcyIiBBBqes/kJORXie38hJQEREBERAREQEREBERATymJclHxGdxUXGrTUB2yhBXShkKA2IKkmxHFr8wnq5wjZNIVDUym5fORmbdmoAFD5L2zWA9wPHWBx7bpO1alyKj0MtXOtNwp3hybotyluLbzn0JU81xRU6tZ8OlSqtV0+pXR0q2y1RnJdzmF2KCmQ+vBunX1CbLXdCmzufGLEOyly5JfNY8CSdOabcRs9KgAYHKBbICRTI0sGUaEaDSB5TaD4jJUq1Eq5xSw7UHWpkpq9lzqVDDlbwnMLHMpC6jQdGL3yVMxSrvDjKYR8/wBiaDFVKhc3DJnutvGBboM9JXwSuwZ7nKQQpY5Aym6tl4XB/AdEycGpcOblgbrdiVUkZSVW9gbXHtPSYVX0SfrtawB+wocWI8vEcBYzXtHHValT6vQsHsDVqAk7pT0aaseacm0MayYypToi9arRoBecKoavd26hf+sutlbPXDplXUkkux8Z3OpYmY/lOOjtWIpXnnWekfmfmqOz8FuEyU0FuclyXY87McupM6iXt4q94/pm2YM1hxm0zOZaKbPlFlXgPKP6ZPM/mr3j+mTp8B2CSlRqzP5q94/pkGL5hyV4Hyj1erOiRY6j2wNeZ/NXvH9MzmfzV7x/TNsRgaSz+aveP6ZGmz86rxPlHpPqzokU/M/jINVRWYEMiEHQgkkEdfJlGS+AI8rDObC7E7hieF7XKH+k9HNdakHUqwBUixB4EGSa52dOHfl0nWOsfOrTUdyBYLxFuUf0zbd/NXvH9Mo8K5wlRaFQk0nb7Bz5P8Jj09HTPQxWcnEpyzprE7NJZ/NXvH9MFn81e8f0zdEuHNqok65gAb8xuOA6hNsivE9v5CSlCIiAiIgIiICIiAiIgIicFXa1NXynN44plsp3YqMAVUtzE3A6LkDjA74nLjMetIqpuzuGKoou5CWzNboF116WA55zPt2kFDLmcGnveQpYrT85hxHA6ceSdNDAs4lfW2zSUkXJAyFmUFkQVPEzEdNweoG5sIfa9MVN3yrhxTLBSUFRlDqhbpII6tRAxQcnF1QToKNEgWGhZq2Y3465V90sZWYcftlb+TR/uryzgJgzMwYGKfAdgkpGnwHYJKAkW4j2yUieI9sCUREBMLMzC/H8YGYiIHJtPBLXpmm/BufnU8zDrE49iY1iWo1/31Lieaoh8Vx+fXLSpzdoldtnAF8tSlpWpXKHzhzoeozFo1zDtw7RMcltp27p+brSJybMxwr0w66czKeKsOKkdIM65qJy5WrNZmJQQant/IScgvE9v5CTlQiIgIiICIiAiIgIiICeXqUHKvh8j5zjFqKxVshpb5K5beWsLKCtr3uoHOJ6iIFFjitU08RTeqjLvUQrTzl1YjMLEEAE01IY24DmMrRshqFBFDVRXfDbpkRc6uRmYA1CpVLNUcZiRoT1W9cqgCw4D3TMLl5PHbEIQ0aVSpmq06K1FCfZHIFpmoahXk8ldVBuco6dcVMI5xDMFqCqMUjAWb6s1ABULsfEzZM+vjZgB0T1sQZVVFL4yrx/c0ecjyq/RLHcjr7x+Mr8P/ja2v8A0KGn+uvLSEa9yOvvN8YFIDp7zfGbJgwNVOkMo48B5TfGZ3I6+83xk6fAdgkoGvcjr7zfGRNEXHjc/lN8ZukTxECG4Hrd5vjM7kdfeb4zZEDUaA9bvN8ZhKI6+fym+M3TC/GBDcjr7zfGY3A6+83xm2IGipRGnHiPKb4yW4HX3m+Mm/N2yUDz+OpfVa++13NUgVQGYBHPCpYHn0Bl2KI6+83xmcRQWopVxdWFiOoyq2DXKFsPUN3peKT5dI+KfZw9kxH6Zx2u8/uUz1jy9lrSW17dPSTzDpmyRU6nt/ISU24EREBERAREQEREBERARE85iNqVQGrK43a4paO7yixTeLQZix1zZ2JFjaygW54Ho4lPtnHlKtKnvBRSotQmqQp5aZMlMZha5zMek5DaU4+kVR0UtUWifqu9U5BatVDMrKobWwyglRyvtBrpqMPYRPIYr6SPlepnFPJTo1EokAtWV1V6mp1I1KgraxUk34S2rpX+sJlxPIZs263ScmkoGa7nXU2F/W6oMNuHP7bW/kUP768tJUUqgGNrCxvuaHAE+VX6JZb7qbumBtmDIGt1N3TImt6rd0wNlPgOwSU56NbkjRuA8k9Envupu6YG2QbiPbI771W7pkTW1Gjc/knqgb4mrfeq3ugVvVbuwNsih/E/jIGt6rd2Qp19PFbifJPTA6Imrfeq3dgVvVb3QJVObtEnOerW4cluI5pM1vVb3QNsqNvYdgFr0hepR1t59Py092sst96re6YNb1W90k1zGG6XmlolDA4laqh01VgCPaBOmVux8CaG8UHkFyyLrdQwBKn28JZRGcanEisWnl2IiJWCIiAiIgIiICIiAlUdigs16jGk1UVTTsLbxSrCzccudQ1unqNpaytrbapo+UhrCotJqlvs1qPbKpN76llF7WuwHGBsTD1TSAarZyWLMFU2DEkKmluTcAEg8NbyNTZY3S0UcpSCZCBq5SwFs51BIuCeOvMdZtxmPWmypZmd8xVFtmKpbM2pAAF19rDpnG/0gpZVZA9S9LekIt2WnwzMpsRrcW48k6aQOrF4AVAELWpjLdALXym4GbmXQaDotzzdSw2V3ckkvbjbkqo0UW5rljrzseqcVfblNb2zMqhGd1AKItTxSxve1tTYGw1M6UxwaqaagsUtnYWyIWGZVYk8SLGwvoQTa4gc2HH7ZW/kUP768tJVYdv22sP4FA/76/wlrBJMGZmDAxT4DsElIUvFHYJOAkTxHtkpBuI9sCcREBML8fxmZFOHtP4mBKIiBCrzdok5rqnh2ibICIiBFeJ/5zCSkE4t2j8BJwEREBERAREQEREBERATzDYR2WpQyNdsWtVXsd2aW+SuTn4XABW3G4HNrLraGEqVCN3iHo2vcKlJsx0sTnU8OrpnH4KxH/cKv3OG+XAhjQtbd4hN8rpvFQ00DM6MbEEEEBWNNSGNubhK3wG1Ggiq1XfthzSYUwDTqElmAeoynLZqjcq6mxPZLVdlYgf5+r9zhvlzPgvEen1fusN8uFVeN+j9kNGk1W9WnSp1AFAoEUwE3jOVuCEXxQ2tgOuDs+qtapk3oqHFpURrsKBoEUxUDAck8lXWxF75ebhaeC8R6fV+6w3y48F1/T6v3WG+XBlsw6/ttY/wKH99eWk8vR2fXOLqgY2qCKNG7bvD3N3r2Ft3YAW/rLHwXX9Pq/dYb5cIt5gyp8F1/T6v3WG+XHgyv6fV+6w3y4FpS8Udgk5TrsquBb6/W0/hYb5UkdmV/T633eG+VAtpFuI9sq/Blf0+t93hvlTHgute/wBfrfd4b5UC3iVPgyt6dW+7w3ypnwZW9Orfd4b5UC1kU/M/jKzwZW9Orfd4b5UwNl1vTq3P5GG5/wD1QLaJUjZVb0+v3MN8qYOya3p9fuYb5UC0ccO0Scpzsisf8/X7mG+VJDZVX06v3MP8qFW0Sp8FVrf46v3MN8qY8E1fT8R3MN8qBaKNT2/kJOU67Iqj/P4ju4f5Uz4Jq+nV+7hvlQLeJUjZVX06v3cP8qYGyavp+I7uG+VKLeJUHZNX07Ed3D/KjwRV9OxHdw/ypEW8Sn8E1Bxx+I16sP7v3Ul4JqW1x2I92HH/AMpRbTAYHgeHHtlSdkVPTsT7sP8AKnm6X0RrNjKlUY96YzLcU2XfVLADNWChU1taxVtAJFe7iRprYAXJsLXNrnrNohEoiICIiAiIgeV29WZKmLKkqfqtDljioapXVmB5iBc36pY7Owwo4uolLSmaNJil7qr5qi5gOYsAL9OW/TN/1HNiKzOgNOpRp09bENZqxZSvRZx751YTBpSFqagXtfiSbCwBJ1sBoOiFdE5toU0ZDvRdAQSNdegEDxtbac5tOmc2PwFOuuWsgdQQcrai44G3VCOb6P4VqVBVa45TkKTcojOzJTv6qkD2SynPgsFTorkpIqLcnKosLnUmdEBPKNtE1MfQutZQDXRValVRLWXlklbNcqTe+gtwub+rmt6CllYqCy3ytbVc1s1ui9hA2REQK/6Q4pqOEr1Kfj06NRl0vylUkG3bOPYFTdu2HNJUK00qBlc1M4cst6jEA57oddby7ZQRYi4PEHgRNGEwVOjcU0C3te3Gw0Av0DmHNA6IiIHlfpVRatVNNArlcNUYq7FUXMQq1EIF84KsOaw5xfX0OzKoejTYZrNTUjN49ioPK65jF7PpViDUpqxAIBI1seI6weccDOkCBmU30vohsHWJvyUZhZmXUA2vYi46jpLmQrUVdSrqGUixBFwR0EQKTG0Ur4taVZQ1P6sXVTwzFwrMOsDKL82Y9M6/ozUZsJQNQksaa3J4nTQntFjOrF4CnVtvKatlva4va+hHYRxHPOgC0DMREBERA8X9Ls74h0yU2RcE7rvKrUwhz/aVEIVrsoFPXS1+Osu6tVzhqG88aoaAq83jFcwI6zoR1yxxWCp1cu8pq+U3XMoNj1XksVhxUUq3A2OnEEEEEHpBAPshXm/pDgnw9DEVkfUjVkUrVFOpVU1WZr8oomfKQBlA55bHZWHyDJTpgZGVGUAHKy65WGuo1v7ZZkTgp7GoLmyUkQsCpKKFYKeIUjxb9UInsau1TD0XqaO1Kmz/APkygn+sTsUW0EQMx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73327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14040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Anômala da Água (3)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908719"/>
            <a:ext cx="8034096" cy="4680521"/>
          </a:xfrm>
        </p:spPr>
        <p:txBody>
          <a:bodyPr>
            <a:noAutofit/>
          </a:bodyPr>
          <a:lstStyle/>
          <a:p>
            <a:pPr algn="just"/>
            <a:r>
              <a:rPr lang="pt-BR" sz="1900" dirty="0" smtClean="0"/>
              <a:t>Esse comportamento anômalo da água </a:t>
            </a:r>
            <a:r>
              <a:rPr lang="pt-BR" sz="1900" dirty="0"/>
              <a:t>é explicado pela existência de um </a:t>
            </a:r>
            <a:r>
              <a:rPr lang="pt-BR" sz="1900" dirty="0" smtClean="0"/>
              <a:t>tipo </a:t>
            </a:r>
            <a:r>
              <a:rPr lang="pt-BR" sz="1900" dirty="0"/>
              <a:t>especial de ligação entre suas moléculas: </a:t>
            </a:r>
            <a:r>
              <a:rPr lang="pt-BR" sz="1900" b="1" dirty="0"/>
              <a:t>as pontes de hidrogênio</a:t>
            </a:r>
            <a:r>
              <a:rPr lang="pt-BR" sz="1900" dirty="0"/>
              <a:t>. Essa ligação é de natureza elétrica e ocorre entre átomos de hidrogênio de moléculas diferentes</a:t>
            </a:r>
            <a:r>
              <a:rPr lang="pt-BR" sz="1900" dirty="0" smtClean="0"/>
              <a:t>.</a:t>
            </a:r>
          </a:p>
          <a:p>
            <a:pPr algn="just"/>
            <a:r>
              <a:rPr lang="pt-BR" sz="1900" dirty="0"/>
              <a:t>Então, quando a temperatura de certa quantidade de água </a:t>
            </a:r>
            <a:r>
              <a:rPr lang="pt-BR" sz="1900" dirty="0" smtClean="0"/>
              <a:t>aumenta, </a:t>
            </a:r>
            <a:r>
              <a:rPr lang="pt-BR" sz="1900" dirty="0"/>
              <a:t>a partir de 0 °C, ocorrem dois efeitos que se opõem quanto à sua manifestação:</a:t>
            </a:r>
          </a:p>
          <a:p>
            <a:pPr marL="425196" indent="-342900" algn="just">
              <a:buFont typeface="+mj-lt"/>
              <a:buAutoNum type="arabicPeriod"/>
            </a:pPr>
            <a:r>
              <a:rPr lang="pt-BR" sz="1900" dirty="0"/>
              <a:t>A maior agitação térmica molecular produz um aumento na distância média entre as moléculas, o que se traduz em um aumento de volume (dilatação</a:t>
            </a:r>
            <a:r>
              <a:rPr lang="pt-BR" sz="1900" dirty="0" smtClean="0"/>
              <a:t>).</a:t>
            </a:r>
            <a:endParaRPr lang="pt-BR" sz="1900" dirty="0"/>
          </a:p>
          <a:p>
            <a:pPr marL="425196" indent="-342900" algn="just">
              <a:buFont typeface="+mj-lt"/>
              <a:buAutoNum type="arabicPeriod"/>
            </a:pPr>
            <a:r>
              <a:rPr lang="pt-BR" sz="1900" dirty="0"/>
              <a:t>As </a:t>
            </a:r>
            <a:r>
              <a:rPr lang="pt-BR" sz="1900" dirty="0" smtClean="0"/>
              <a:t>pontes </a:t>
            </a:r>
            <a:r>
              <a:rPr lang="pt-BR" sz="1900" dirty="0"/>
              <a:t>de hidrogênio se rompem e, devido a esse rompimento, na nova situação de equilíbrio as moléculas se aproximam umas das outras, o que se traduz em uma diminuição de volume (contração).</a:t>
            </a:r>
          </a:p>
          <a:p>
            <a:pPr algn="just"/>
            <a:r>
              <a:rPr lang="pt-BR" sz="1900" dirty="0"/>
              <a:t>Ambos os efeitos </a:t>
            </a:r>
            <a:r>
              <a:rPr lang="pt-BR" sz="1900" dirty="0" smtClean="0"/>
              <a:t>ocorrem. </a:t>
            </a:r>
            <a:r>
              <a:rPr lang="pt-BR" sz="1900" dirty="0"/>
              <a:t>A predominância de um ou de outro efeito é o que pode acarretar a dilatação ou contração da </a:t>
            </a:r>
            <a:r>
              <a:rPr lang="pt-BR" sz="1900" dirty="0" smtClean="0"/>
              <a:t>água:</a:t>
            </a:r>
            <a:endParaRPr lang="pt-BR" sz="1900" dirty="0"/>
          </a:p>
        </p:txBody>
      </p:sp>
      <p:sp>
        <p:nvSpPr>
          <p:cNvPr id="3" name="AutoShape 2" descr="data:image/jpeg;base64,/9j/4AAQSkZJRgABAQAAAQABAAD/2wCEAAkGBhEQEA8QEhEQEBARDxAPDw8PEhAWEBMSFRQXGRQUEhIXGyYeGBkjJRUYHzsgIykpLC0tFR4xNTAqNSYrLSkBCQoKDgwMFA8PGikYHBgpKSwqKSkpKSkpKSkpLCwsKSwpLCkpKSkpKSkpKSwpLCkpLCwpLCksKSksKSkpKSkpKf/AABEIALAA5wMBIgACEQEDEQH/xAAbAAEAAgMBAQAAAAAAAAAAAAAABAUBAgYDB//EAEgQAAIBAwEEBQYIDAQHAAAAAAABAgMEERIFEyExBkFRYXEiMlKBodEWJTNCVJGxwRU0NVN0g5KTlMLD0iNDcrMUY2RzgoSy/8QAFgEBAQEAAAAAAAAAAAAAAAAAAAEC/8QAHBEBAQEAAgMBAAAAAAAAAAAAAAERITESQVEC/9oADAMBAAIRAxEAPwD7iAMgAYya71ceK4c+K4eIG4NI1U84aeHh4aeH2MypptrrXPuA2AAAAAAAAAAAAAAAAAAAAAAAAAAAAAAAAK3pFYutb1IR4Sxqj4riiyAHK9D7mVw613JPio0Yp/8AL8725K+lczlRhnhv7+oripLzVGDlhS7fNSwdzGKXJJeBFt9nwpyqyisb2SnJfN1YxlLqC6pLBKhe14QTlTlaUq0kueuLcU8dsl9hVdHL68W0Lp1aT0VHS3kFKLdFPO6bXXwTT+87Chs+EJ1aiXl1dOuTby9KxFLsXHl3lVsuK/CO0OWd3Zv1YqY+xhF+mZCAAAAAAAAAAAAAAAAAAAAAAAAAAAAAAAAAAAACg2e/jK//AEez/ql+c9s5/Gl8v+ms2/rqgdCgAAAAAAAAAAAAAAAAAAAAA8Lu6hShKpNqMYrLb7jNxcRhGU5NRjFNtvkku0p7WlK7nGtUWKEGpUKUlxk1/mTX2L1mLd4jNucJ2ybmpUhrnBQUpN04cdSh1Ofe+wsDCRk1IsAAVQAAAAAAAA56wWNqXr9K1tPY6vvOhKGz/Kd332ttj9qYF8AAAAAAAAAAAAAAAAAYYGTxuLiMIucmoxim228JLvMXV3GlCU5yUYxWW2U9K1ldyjVqxcKEWnSoy5za5TqfdExbvEZtzpijTleyVSacbaMk6dOXB1WuU5rqj2LrL6McCKNi/mZFkxgyAaUAAAAAAAAAAAorV/Gdz+iW/wD9zL05O+2mrfaU5yjLdu0oxqTS4U1vJ4lLu95E6dYDSnUTSa4prKa5NdptkqsgAAAAAAAAGAMgGsp4JaMsg7R2rCglqy5SeIU48ZzfZFES42zOpJ0raKqSTxOs/kaf/l859yJGztjRpNzk3VrS86rPzvCK+au5Gd1nd6RbTZdStONe5XFPNK3TzCn3y9Kf2F2kMGTUmLJgACqAAAAAAAAAAAAABRQgntKrlZTsaaeeTW8lwaJm1tr7jd+ROe8qU6a0ryY6pxjmUurzvWQ6T+M6nfY0/wDdkAlsupbNytnqp85Ws29P6qXzH3cvAl7N23TrZiswqR8+jUWmpH1da70WOCFtDY9GvhzjmUXmE4tqcX2xkuKJjOX0m5MlI7S7o/J1YXEOqnXWma8KkfvRstuzh8tb1qfbKC3kPris+waurkFRT6VWjeN/Ti/Rm9D+qWCQtuW/5+j+8h7xsPKJ4K2p0itY5zcUVjn/AIkPeeC6U0JfJ7yt/wBqnOS+tLHtGnlFyauRTPaF3U+Tt1SXp3E1ld+7jl+1GPwDOr+MVp1U/wDLp/4dLwaTzL1sztvSa9LjpFDU6dJO4qrnClhpf658onmtk1bjjcyShn8Wot6MdlSfOfhwRa2tnTpRUIQjCK5RisI9y4Z9eVG3jCKjGKjFcFGKSS8EeiRkGmgAAAAAAAAAAAAAAAAAAQNr2Mq0Ixi1FqtRqZkm1iFRSa4duMFdUi3tGcVJxcrCOJLGpPevispo6AoX+VP/AEeX60Cwp2E1GUXXqycsYk1S1Rx6OIpce9CNhJQlHfVm28qp5GuPhiOPYTUZAhU7CSg4OtVbbT3jcNa7k9OMeoz+D/IcN7WeXnXq8tdyaXImACuqbFjKDhKVWactWqUsyXcnjgu4iy6H2rp7p08x1ueXJ68/6ueOPIuwEyKrY2zqEaUFTjGUY5ipyitTw2uLwWaiRdl6N3Hd5cMzxq551PPtyTASYwZACgAAAAAAAAAAAAAAAAAAAAAAADOeqP41h+gS/wB06FnO138bUe+wqeyogOiAQAAAAAAIey9G7W7zp1Txq551PPtyTCFspw3fkatKqVV5XPKm9XqzkmgAAAAAAAAAAAAAAAAAAAAAAAAAAAOeufyrbvtsqy+qpE6E5+7/ACpa8/xS48PPgBfoyYyZAAxkzkAAAIWyZQcJaFJRVWqnq56lOWp+Gck0g7KlBwloTjHfVsp+kpy1vwbJwAAAAAABjI1AZBrrXajV3EVzlFeLQHoDwle01zqQXjKPvPOW1aC51qK8akPeBLBQrplaqvK3nUhGWIyhPVF0pp55TTwnw5MvITTSaeU+Ka5PwYGwAAAAAAAAAAwVO1thSrVaVaFedCpTjOClCMJZjLDeVJdyNdr1JyrW9CNSdJVI1pynT06/IUcRWU187PqJHR+7nVtqM5vM3HypYS1NPGr14yBDWwK/XtC69UbdfyD4N1eu/vH/AA6/pl6AKL4MT+nX37dL+w2XRp/TL1/rY/dEuwBTfBlddzefv37jHwYj9Jvf4iZdEXaDqbuputO90tU9fm6upsCot+i1HylG4u+EnqUbqrwk+Lzh8+OfWez6J0vz15/F3H3SInQ+yqUZXcZ09CdeM9Tm5ucnShqlqcVqzjn25XUdMBSronQ9O6fjdXL/AJzPwSt+vfPxr1n/ADFyAKV9D7TrpyfjUq/3D4HWf5rPjOp7y6AFL8DrL8xF+Lm/vNX0JsPotL6n7y8AFF8B9n/Q6H7CNo9CdnrlZ237qHuLsAU3wVsIL8UtYrvp00vsM1thWNOMpyt7aEIrMpSp00ku1to8OkkHvLWTxulKrrbhrim6b0tr614tdpWbVp1Y7OsYzUk1WslXT56N5HKl95BIp9GLCV3KTVGdRQi4W0dChCHpOmubbecstqO37TVOlCvRcqUXKdOEo5jGK4+SupYPC76Nwcq9aDkqtSFZx8ryFUnT0OaXU8KP1FB0fUdNjbuwmq1s8VatSEoQpOMWpThUxio5Z5LnllHbUK0ZxjOLUoyScZJ5TT5NM9Cg6EJ/8IvQ31fddm63ktGO7BfgAAAAAAAAQ7/ZlOukqkdWl6o8WmnjDw088VwJFCioRUIpRjFKMYrkkupHoAAAAAAAAAAAAAAAAAAAAAAAeN1axqwlTnFShNaZRfJp9TPYAawhhJLklgVKaknFrKaaafJp80zYAaUaShFRilGMUlGK4JJckkbg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hIQEBQUDxQUEBQUEA8VFw8REBUWFxAWFBAVFRUQFRYXHCYeGBkjGhIUIC8gJCgpLC4vFR8xNTAqNSYrOCkBCQoKDgwOFw8PGCwlHxwsKSwpLCksMSwpLC8sKikqLCwpLCwsLCwpLCksKSopLCksKSwpLCwsLCkpLCwsLCwsKf/AABEIAJwBDwMBIgACEQEDEQH/xAAbAAEAAgMBAQAAAAAAAAAAAAAAAQYDBAUCB//EAEcQAAICAQIDBAQKBQsDBQAAAAECAAMRBBIFEyEGMUFRImFxkRQVFyMycoGTobEHMzVCUhYkU2KUosHD0dLwNETxJVSCkuH/xAAYAQEBAQEBAAAAAAAAAAAAAAAAAQIDBP/EACcRAQABAgUDBAMBAAAAAAAAAAABAhEDEiExQVGR4SJSYcEycbET/9oADAMBAAIRAxEAPwD7jERASJMiBS+Ods+Tr66wfm0OLceb93/1GD9plh1HFgl9dbgBLarmW3d03V7Sa8Y8UZmBz+404PHdDX8Z6QFEIcXFgUXDHB6sMdT7Z3eN9nq9XUKnLIqspBqIUgYKsgOOisjMh9THGJzpveXoxopimjLHH20R2wrWpHtSxd1K3sK1Ng09LMdl9rADapVS3dkbW79pmbTdo1NtldnRkbUldoJzXQtW9m9ebh7Z64r2XXUMx5llQspFNqV7MX1Avis71Yp0ttGUKnD9/QYxavsgjsWS22lma/LVmvql61iyobkOAeUhBHpAjoes3Pw4aIftlpxg4uYEUHclDsF56hqQxA723AY64J646Ey3bCgVhttzEm7dUtLNZUKTi1nQdQFJUeOdwxnMy0dlKkTYGcjOjOSVz/NQgTuXx5Yz7TjE0eIfo+ouOWY7ubqbNz06e0D4Qys6bbq2XGUXBxuGCM9TKystFodQykMrAEMDkEEZBB8sGZJ4pq2qB5ADuA7hjuHQfZPcKREQEREBERAREQEREBERAREQEREBERAREQEREBERASJMiBVeOftTRfVu/KWuVTjn7U0X1bvylrmKd5d8X8aP19yRETbgREQEREBERAREQEREBERAREQEREBERAREQEREBERAREQNbX8Tp06b77a6UyBvtsVFye4bmIGekwLx/TM1arqKS1q7q0F9ZNq9fTQZyw9E9R5GcHt5XcRQ1HNUrZYTZTWzlA1DJghKbm6hz1FZ7u8dM6+h7K2NZXbtKVsNGzaZ9VqFNBorRQuxMpb+rQ+lg5zmBYae0mn2qbbEoL221oltiKbGrtNZCAkbskDoPMTqSnansjfi5UeojU03U2NYGzUj6jUWb6x3M23UsCpwMopzLBxHjlGkX56wL06L3u3sUdft7opvMQONxz9qaL6t35S1z5+OO/CuJ6RhW9ajmBDYMGwFW9IDy6eGZ9AjJNMzfl2xZvFPxH3JERDiSMzxZcFGWO0DvJOAPaTOJ2n4kw0TvTuBLVKuNys4e5FYV9C24qzBSAWyRgE4kuO9uE8LqFJKhgSuNygjK5GRkeHQ5nza2/V8ivlPqCpfWFzu1zW6ezNfIqsC0tcQtZZsMgQ4GScjd1dYt63MbOeKns0/Ot0tV29tuj6FBWpsC83odvUeOBmUXfdG6VfkauzhhVWKag1XAG5CXZSHFYO1022ldnpZ6HOQTNrXfCK9A2/N1oVQTp0es4LqCQAbX6KSSUy3QlRuxJMjtU6lHXcjK6nPpKwIOCQeo8iCPsmTM+V38S1YpSpzqKh/PtpU6pWpRbalpvcLVzmqRDZ9NVB6AnI6WOrXagXCsDUOPjBm3itzW2lOnJT54jYyltoxuJz34HWamBcd0mU/sRqtS9t3PW9KzVp3UajnErYzXC1d1taDOFqyKwUH7vQy3yCYiICIiAiIgMyMzHdeqKWchVUElicAAd5M43Z3jlmrexxXt04wK7DkM5HeceX5d3ssReLjvRAiQIiICIiAiIgeConH4t2r02m6O+5/6Kv0m+3Hd9s5+q4Vr9U7LbaNNSGIC09WsXPQk+sf+J1OEdmNPpf1aAt/SP6TH15Pd9mJu1Mbro4x1PEdb+rUaGo/vt1tI9Xl+HtM6HC+xenpO9wb7O823ekc+YHcPxPrnfiSa+I0Lqfxwf8Aq+i+o3+ZLhmU/j37X0f1G/zJ3jx6rmPWGLOhUFFGSSRnC47/AF+XjJiVxTFN5byzVEWh0S007eI5JWocxu446Kn128/UMn1TxybLf1ma0/olPpH67D8l95m7VUqqAoCgdwA6CcrzO2zOkNSnh+SGuPMYdQMYRPqr5+s5PsmfWaGu5Clqh0bvVhkHrkH258ZnkzUUxCTMy1tFw2qhNlKBFBJ2geJ7yfM+uZ+WJ6iaR52QUnqIGhxDgOn1BU31LYVzgsO4HGV9Y6Doek3BUB3dPZPcQPISeoiAiIgIiICY7bggLMQoAJLE4AA8SZj1utSlC9jBFUZJJ/51lR+d4s/71OjU+xtQR/h/zqe7VNN9eFiE22vxa3Ym6vRo3pP3HUMOu0er/wA+UuGn061qFQBVUABR3ADuEjTaZa0CIAqqMBQOgmaKqr6RsTJERMoREQEREBERAREQEiTIgU7j4zxbR+HoN1Hh+s6zr8O7LVUW8xDYX65Znzu3d+enXM5PHf2vo/qN/mS4YkxcOmrLMxts6xXVTFonfcEmIlciIiAiIgJDSZDDMCi29tDXdeSAy8oGt91wpXZqq6M7mqCOM6gMzVlz6BH8M39D2rtbHNSobqdfaro77WXTPUqsN6glX5jHPgAO+b3EOx2ndbOSldFlhy1qVDLfOLYVfGCyMyDcuRnzjRdkKBUqahK9RtsewbqQErLd4rQk7F6d2TnJ84Vz6u2bG7Try1K3fB1bYLmNT3UC0K1nL5SkZX0CwYhg2MES2qZzl7OaYWLYKKt6BAr8tcoEXamD4YHQerpOiIRMRPLWAAknAA6knugTmczjnH6dImbT1P0a16s58gPL1905PEO1zWuaeHJz7PG3Hzdfrz4/l7ZscE7JrW/O1LfCNQeptbqE9SA/n7sTeWI1qWzQ0nBbuIOLtcNlQOa9H3f/ACs9vvPqEt1dYUAAAAAAADAA8hPQEmZmq5ciIkQiIgIiICIiAiIgIiICRJkQKL201ho12muC7yiMdnmAx3fgxly4fr0vrWys7lYZB/wPkR3SucfUHieiBGQUvyPPoekw6nht3DXNujBt07HNmlySU83T/ntyO60zmi08O9dMRTT8x9rlE5nBuP06pN1Tdf3kPRlPrH+InSkmLOCYiICIiAiJECYkTFqdUlY3WMqDzYgD3mBmkEysavt1WW2aRH1b+VanaPa2PyH2zXPB9drP+rt+DVH/ALen6RHkzf8A6fYJvJPOi2dHjHbGmg7Ezfaegpq9I58iR3fifVOb8S6vX4bWtyKe/wCC1Hq31z/rn2Cd/g/Z+jSjFKAHxc9Wb2sev2d06IEZoj8S9mtoOG1UIEpQIo8APxPmfWZtYiJjVCIiAiIzAREQEREBERAREQEREBIkyIFV45+1NF9W78paiJVeOftTRfVu/KWuYp3l3xfxo/X3KvcW7G03NzKy2nt7+bUcZPmQO/29DNL4RxPS9HRNag/fQ4sx6x4n7D7ZbpGJ2zzzq43Vav8ASDQDi+u7Tnx31kj7COp906FXbHRN3XoPrEr+YE670hujAMPIjM5XEezlDgbaac8ysk8tQdoYFhnHlmImmd0mYZv5S6T/ANxV94v+sx2drNGvfqK/YGz+AmFuyuiUEmisADOdpnH0Wp4a1xRKKyACeY1WQSOm0Agnx9UxXiYNFs07ulOHNd5piZs6Go7f6Jfo2NYfJK2OftIA/Ga/8tLbP+l0d1n9ZxsA/P8AOdanV6RPoBF+rVj8lmb45o/j/ut/pL/ph8f1Ms9HD5PFb/pNTo1P8PpuPzH4iZNP2CqJ3al7NU/nY5A9w6/jOz8dU/x/3W/0j47p/j/ut/pJ/tHEwWq6M+l0ldS7a1WsD91VAH4TPmcjS1re9jFrCodQu225BjlIT0VgPpFvCbXxQn8V39pv/wB8xmmdY/qTHVu5jM0vihP4rv7Tf/vj4oT+K7+03/74vV0LQ3cxuml8UJ/Fb/ab/wDfPVXDVUghrOh/evuYe5nIP2y3nomjS4x2np07pWWVrXs068nfhsXWisP9mScd529JsV9odMWsQXVlqlZrF3D5tV+kx9Q8T4Tma7sza9zslqLVZqdJqGRqiz79OahtVt4AVloXwyCTNHR9hWr5qm0OrVaqutmfUs1XPzk7GuNQ7/3VXOB3TScu8O0+kNb2C+sojhGYNnaxAIX2kEEeY6zzZ2j06BjY61qpqAdnXDmysWKAASw9H+IDp17po8S7LNYXKNXlk0ijetq8s0c75xHqsR1Y83AKkYAI65ngdlblsS1Lw9qNWd11ZIsxpVocuFYekdu4Ed2SOsDc4b2s09ldDO6VNeAUqZwScsVXqOnUjp5+GYPaqg6laEdXOLy5Dj5nlAZ3Dx7yM+GOs4z9g7tunQakbKRpsrttQM1Oq5xYIloRtw2rhwwXaCuMmZH7DO68qy9eUtOvqTbUws26odSzl8Fl9QGfGBYdHx7T3VtbVaj1pu3WBuibVDHd5eiQfYczBT2q0djBE1FTMz7AocZLYBA+0EY889Mzn8P7KulGprsdTZqK2Q2htRZ0NTICfhFztgbz0BAmXV9ly7OQ4G5+GN9DuGj1AtK9/XdjA8s+McjPV2noa2xOZUFrNSluavV3fZjb4DcVXJPecYHQnPbx6hD6ToFxaTabECpy7FrYHLZ+mwGQCAR1IyM19ew1zPabtTzBbTdQcrax5dtyM5CvY1dbbEZQEVVyQcHGJtfyNPKrr5q7aq2rX5rvT4TTam70urbadpPiWzIOrpO0+ktZUqvrdm34UMMnZ9IY8CME478dZscP4xRqN3IsS3acNsOcZ7vsODg9xwZzL+zJazeLAv8APvhX6vP/AGZ04Tv6nPpZ9WMTH2W7M26Wy17rue1lWnTObSfmmtO8m2x8Z530V2qMHAGTKLHERASJMiBVeOftTRfVu/KWuVTjn7U0X1bvylrmKd5d8X8aP19yRETbgTW11LOFCnBFlbHqeoVgSOnqE2Zra+jeqjO3FlbZPjtcHH24xLCTsz4mvXwypbOaqBXIILjpuHrx3902BPUzNMTrKxMxsYiIlERNfiHEK6EL2tsQYyxz0ycDumauwMoI6ggEHzBGRBbl62yYiAkSZp08Tre16lbL1gFlwfRz3QWu3JGIkwIxG2TmMwEYiICRiTECMRiTECMRiTEBERA8FwO84kc1fMe8Tnca7NU6zZz9x2bsbXK/SxnOO/6InL+TjR+Vn3rTM3daacOY9Uz28rLzV8x745o8x75Wvk40flZ960fJzo/Kz75pPV0ay4Xunt5Y+NWA8U0XUfRu659UtPNXzHvlC0fAuF22qiC/0zYK7WNgruZM71rsIwxG1j69pxnE7HycaPys++aSIqjh0rnBqimM06R08rLzV8x745q+Y98rXycaPys+9aPk40flZ960vq6OeXC909vKy81fMe+YNYFZQCwGHrOcjvVgQPtxOCf0caPys+9ac/i/ZjhukVGvNq8yxK1AsZiWc4HQeHmfCImqOCacL3T28rrzF8x745q+Y98rI/Rzo/Kz71pPycaPys+9aL1dDLhe6e3lZeavmPfHNXzHvla+TjR+Vn3rR8nGj8rPvWj1dDLhe6e3l77f2A6CzBB61+P9cTs8NtHJr6j9VX4/1BKpxTsnw/TlFdb3ezdsqqZ3d9oyxCjwAIyfWPOZOGdjOH6ipbaeYyMDgmxgRgkFSD1DAggg92JPVe9nSZwckU5p3njyuHNXzHvjmr5j3ytfJxo/Kz71o+TjR+Vn3rS+ro55cL3T28rLzV8x75VOBuPjTWnPTZX1z7Jpce7N8L0NXM1JtVeuAru7NgZO1FBY4HUnGABkzLxHsdoaACa9TYTn0aRZYcDvY7R3d3vmZiqXSicGmKozTrHTyufNHmPeI5q+Y98qPDexPD9RUltJseuxQyuLW9IHuPXu9k2fk40flZ96016ujnlwfdPbyshsXzHvE07+PUV2ip7ArsoYbugYZIwG7s9O6cf5ONH5WfetOfqv0Z1tcOW5rqCDIJ3uzbjnqegGNvnJero1TRgTOtU9vK7hp6nD1N6cP06LUrWE2V01VGw+nZY2FBds7V7yTg4AOAegmld2wsRLg2n+fosoVq0td6wlwyl+9auZswGBxUSCMYx1m4l55+FozBM4eg7QNdcqcvlAaOq+0WH0qmuZhXV5d1VpOfJe7Mw8R7X1DT2XaZluFJrewYYZpLgWWITjcNm9gwyDt9cqLHE8q2Z6gIiICIiAiIgJjtUkEA4JBwfLp3zJED59wmt3r4XphXalujsrN5aplSsUaayokOQFYOzDbtJyDnzn0CTiICIiBBlD7bcL1bm2xa6rk/mldQ59oepfhNL2HlrQwJZ1GW3dFrXp0Ob7IxA8UElRuADYGQpyAfEAkDIz44HsEyREBERAp/biktfpfSu06L8IY67TVNZbU21VWjCqwCuCxJZSPmwOhwZ0OxVbroqldOWVNgHoMhsQWNsuZGJZWcYcgnOWOZYMSMQJgxECtfpCvA4fqEw7Pbp7kRa6rLCzFDhcIDjPmZ47Q9qOXRX8GVy+oLBLTpr2SgL9K61VTcMeCkDcSPDJFoiBy+zenqr0tKacsa0rCqXVlZsd7MGAIJOT3eM6kRASMSYgcTtNw17q62pw1lGppvWsnHN2ZDV7u4EqzYJ6ZxnAzMfAOH2fCNTqbl5TX/B1WncrMldCsAXK5XcWsc4BIA29c5nexGJBTuI8NazV66kHYdZw2oV246Bq+dU4yOvo86psf1p447qrzwy+q2gUO+nXTIvNRhZbcBSqoEz6GXGCcHH7owZdMRiLDFpqtqqvftUDPngYzM0RKkEREKREQ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5" descr="data:image/jpeg;base64,/9j/4AAQSkZJRgABAQAAAQABAAD/2wCEAAkGBxQQERUUEBEVFRQUFRcYFBUXFBUVERUUFRgWFhUWFRQYHCggGB0lHBYVIjEiJSkrLi4uFx8zOD8sNygtLisBCgoKDg0OFxAQGywcICQsLC4sLi8tKywsLCwsLCw3LCwsLCwsLCwtLSwsLCwsLTcsLCwyLDcsLiwsLC0tNzcsLP/AABEIALUBFgMBIgACEQEDEQH/xAAbAAEAAgMBAQAAAAAAAAAAAAAAAgUBAwQGB//EAEUQAAIBAgMDBgoHBgUFAAAAAAECAAMRBBIhBRMxIkFRYXGSFTJCUlRigZHR0wYUI5OxwdIkM2NzobI0RIKi8ENVcoPD/8QAFwEBAQEBAAAAAAAAAAAAAAAAAAECA//EACsRAQACAQIDBwMFAAAAAAAAAAABAhEhMQMSQVFhobHR4fATgcEiIzJxkf/aAAwDAQACEQMRAD8A+4xEQEREBERA0pikNRqYYZ1VWZecK+YKf9p903Ezxmytm4hNq1qzOpDou8S55NNy4pZTzldyLjQfaN7e7b20XtiQlXdiiiKBZSalWsDlBzDQaqBlsSSddIHoKGIV0V0YFXAKnmIbxSO24m2VWJp7s4WmuiB8vbko1Cg96g/6ZwbF2hVquHeryFSrv1tTCJUV8qhCBmKgB9b8w6YHowwN7Hhx6jx19hEzPO0az71KZfctWp1K7EBS5a6KFBYEclCt9L6LzAznxu0K4NVkxAy0q2GQDIhV1riiGZjx41CwsRw5xA9JiMStMAtexIFwCQCSAL24akTaDKHAo9ffUqlXNuMSFDlFFS27o1hqtgrDORcDhaWGGJGJrADk5KTdrneK3+1Egd8REBERAREQEREBERAREQEREBERAREQEREBERAREQEREBERAq8N/jK/8mh/dXnc+FRmzMilrWzFQWsNQLziw/8AjK38mh/dXlnA1V6AcC/MwYEGxBU3H/Osyowf0fVXR3WmWRWGZUAernFmNU89+JHTrLyIGnEYVKgAqIrgG4DKGAPSLyW5XXkjUgnQalbWJ7LD3TZECKoBewAubnTieFz08B7phKYBJHFjc+634CTiAiIgIiICIiAiIgIiICIiAiIgIiICIiAiIgIiICcS48/WNyUI+zLhiRysrKpso1tyue3Cds4XwjHErV0yrRdOOuZnRuHRZTAxj8cyOlOkitUdXYBmKIEp5QxLAE8XUDTnnEm3WqKNzRzMKW8qI75Sguy5AQGBe9OoOYcnjrM1KddqlHELTW4Wqj0i2U5KjIyNmt4w3a3HrHo158Psqth2LUlR97RCVOUVC1Q9WpnAIOZSaz3HHkjp0K3P9Irq1SlTDUaaI9Vi2VwrqKnJSxzFUIY3I46Xmyrtshs27BoCqKLVM/L3jEICEtYpnYKTe976dPBR+j9SilWhTymjWp00LlrMgWktBzltqSigjXjppxnSuyalnokLujiBWD35WUOtYpltxzra9+B6YHTh2Axta5H7mhz+tXlpvB0j3iVeHF8bX0GlCh/diJa5R0QiJqDpHvEb0ecPeJLKOgTBUdEDG9Xzh7xG9Xzh7xMU1GUaDgPwnDjdsUKJszgv5iAvU7igmGq1m04rGXfvR0j3iN6Oke8SnG1azn7HBOR01GSl/Q3P9Jlq2LJB+rUNL8cQ1/Z9lDf0bd3+x6rfejzh7xG9HSPeJTvtDEp42BuOmnWV/cpVTNlHb9EtlqZqTdFVDTvzaM2h9hk5oPo36Rn+pifJab0ecPeI3q+cPeJkWOotMIotw5z+Mrkb0dI94jejzh7xJZR0RlHRAjvV84e8RvV84e8TFVRppziTyjogR3g6R7xG8HSPeJK0WgAb8JmQTie38hJwEREBERAREQEREBERAREQEREBERAqsMtsbXPTQof0bEfGWsq8MP2yt/Jof3V5aQE4NpbUSjYNdnbxaai9RuwfnOfaG0mLmjhgGq+Ux/d0gedj0+rN2zdlLRuxJeq3j1G8Zj1dA6hM5zs7RStY5r/aPXsjz8XGmCr4gDfuaKafZUzyz1VKnR1LaWeC2fSoi1Kmq9YHKPa3EzfS8Udgk5YjDNuLa0Y2jsjYkG4j2ycieI9srmlNVfDrUGV1DDoIBH9ZtiBSNsVqXKwdU0/4TXegf9J1XtBmzA7Y5W7xCGlVN7Am9N9fIfn7JbzlxmBSuhSooKm/aD0g8xmZr2O0cWLacTXv6+/38HVEoKeIqYMha7F6JNkrW5SdC1er1peowIBBuDwPNLFss34fLrvHSWKnN2ychU5u2TlcyIiBBBqes/kJORXie38hJQEREBERAREQEREBERATymJclHxGdxUXGrTUB2yhBXShkKA2IKkmxHFr8wnq5wjZNIVDUym5fORmbdmoAFD5L2zWA9wPHWBx7bpO1alyKj0MtXOtNwp3hybotyluLbzn0JU81xRU6tZ8OlSqtV0+pXR0q2y1RnJdzmF2KCmQ+vBunX1CbLXdCmzufGLEOyly5JfNY8CSdOabcRs9KgAYHKBbICRTI0sGUaEaDSB5TaD4jJUq1Eq5xSw7UHWpkpq9lzqVDDlbwnMLHMpC6jQdGL3yVMxSrvDjKYR8/wBiaDFVKhc3DJnutvGBboM9JXwSuwZ7nKQQpY5Aym6tl4XB/AdEycGpcOblgbrdiVUkZSVW9gbXHtPSYVX0SfrtawB+wocWI8vEcBYzXtHHValT6vQsHsDVqAk7pT0aaseacm0MayYypToi9arRoBecKoavd26hf+sutlbPXDplXUkkux8Z3OpYmY/lOOjtWIpXnnWekfmfmqOz8FuEyU0FuclyXY87McupM6iXt4q94/pm2YM1hxm0zOZaKbPlFlXgPKP6ZPM/mr3j+mTp8B2CSlRqzP5q94/pkGL5hyV4Hyj1erOiRY6j2wNeZ/NXvH9MzmfzV7x/TNsRgaSz+aveP6ZGmz86rxPlHpPqzokU/M/jINVRWYEMiEHQgkkEdfJlGS+AI8rDObC7E7hieF7XKH+k9HNdakHUqwBUixB4EGSa52dOHfl0nWOsfOrTUdyBYLxFuUf0zbd/NXvH9Mo8K5wlRaFQk0nb7Bz5P8Jj09HTPQxWcnEpyzprE7NJZ/NXvH9MFn81e8f0zdEuHNqok65gAb8xuOA6hNsivE9v5CSlCIiAiIgIiICIiAiIgIicFXa1NXynN44plsp3YqMAVUtzE3A6LkDjA74nLjMetIqpuzuGKoou5CWzNboF116WA55zPt2kFDLmcGnveQpYrT85hxHA6ceSdNDAs4lfW2zSUkXJAyFmUFkQVPEzEdNweoG5sIfa9MVN3yrhxTLBSUFRlDqhbpII6tRAxQcnF1QToKNEgWGhZq2Y3465V90sZWYcftlb+TR/uryzgJgzMwYGKfAdgkpGnwHYJKAkW4j2yUieI9sCUREBMLMzC/H8YGYiIHJtPBLXpmm/BufnU8zDrE49iY1iWo1/31Lieaoh8Vx+fXLSpzdoldtnAF8tSlpWpXKHzhzoeozFo1zDtw7RMcltp27p+brSJybMxwr0w66czKeKsOKkdIM65qJy5WrNZmJQQant/IScgvE9v5CTlQiIgIiICIiAiIgIiICeXqUHKvh8j5zjFqKxVshpb5K5beWsLKCtr3uoHOJ6iIFFjitU08RTeqjLvUQrTzl1YjMLEEAE01IY24DmMrRshqFBFDVRXfDbpkRc6uRmYA1CpVLNUcZiRoT1W9cqgCw4D3TMLl5PHbEIQ0aVSpmq06K1FCfZHIFpmoahXk8ldVBuco6dcVMI5xDMFqCqMUjAWb6s1ABULsfEzZM+vjZgB0T1sQZVVFL4yrx/c0ecjyq/RLHcjr7x+Mr8P/ja2v8A0KGn+uvLSEa9yOvvN8YFIDp7zfGbJgwNVOkMo48B5TfGZ3I6+83xk6fAdgkoGvcjr7zfGRNEXHjc/lN8ZukTxECG4Hrd5vjM7kdfeb4zZEDUaA9bvN8ZhKI6+fym+M3TC/GBDcjr7zfGY3A6+83xm2IGipRGnHiPKb4yW4HX3m+Mm/N2yUDz+OpfVa++13NUgVQGYBHPCpYHn0Bl2KI6+83xmcRQWopVxdWFiOoyq2DXKFsPUN3peKT5dI+KfZw9kxH6Zx2u8/uUz1jy9lrSW17dPSTzDpmyRU6nt/ISU24EREBERAREQEREBERARE85iNqVQGrK43a4paO7yixTeLQZix1zZ2JFjaygW54Ho4lPtnHlKtKnvBRSotQmqQp5aZMlMZha5zMek5DaU4+kVR0UtUWifqu9U5BatVDMrKobWwyglRyvtBrpqMPYRPIYr6SPlepnFPJTo1EokAtWV1V6mp1I1KgraxUk34S2rpX+sJlxPIZs263ScmkoGa7nXU2F/W6oMNuHP7bW/kUP768tJUUqgGNrCxvuaHAE+VX6JZb7qbumBtmDIGt1N3TImt6rd0wNlPgOwSU56NbkjRuA8k9Envupu6YG2QbiPbI771W7pkTW1Gjc/knqgb4mrfeq3ugVvVbuwNsih/E/jIGt6rd2Qp19PFbifJPTA6Imrfeq3dgVvVb3QJVObtEnOerW4cluI5pM1vVb3QNsqNvYdgFr0hepR1t59Py092sst96re6YNb1W90k1zGG6XmlolDA4laqh01VgCPaBOmVux8CaG8UHkFyyLrdQwBKn28JZRGcanEisWnl2IiJWCIiAiIgIiICIiAlUdigs16jGk1UVTTsLbxSrCzccudQ1unqNpaytrbapo+UhrCotJqlvs1qPbKpN76llF7WuwHGBsTD1TSAarZyWLMFU2DEkKmluTcAEg8NbyNTZY3S0UcpSCZCBq5SwFs51BIuCeOvMdZtxmPWmypZmd8xVFtmKpbM2pAAF19rDpnG/0gpZVZA9S9LekIt2WnwzMpsRrcW48k6aQOrF4AVAELWpjLdALXym4GbmXQaDotzzdSw2V3ckkvbjbkqo0UW5rljrzseqcVfblNb2zMqhGd1AKItTxSxve1tTYGw1M6UxwaqaagsUtnYWyIWGZVYk8SLGwvoQTa4gc2HH7ZW/kUP768tJVYdv22sP4FA/76/wlrBJMGZmDAxT4DsElIUvFHYJOAkTxHtkpBuI9sCcREBML8fxmZFOHtP4mBKIiBCrzdok5rqnh2ibICIiBFeJ/5zCSkE4t2j8BJwEREBERAREQEREBERATzDYR2WpQyNdsWtVXsd2aW+SuTn4XABW3G4HNrLraGEqVCN3iHo2vcKlJsx0sTnU8OrpnH4KxH/cKv3OG+XAhjQtbd4hN8rpvFQ00DM6MbEEEEBWNNSGNubhK3wG1Ggiq1XfthzSYUwDTqElmAeoynLZqjcq6mxPZLVdlYgf5+r9zhvlzPgvEen1fusN8uFVeN+j9kNGk1W9WnSp1AFAoEUwE3jOVuCEXxQ2tgOuDs+qtapk3oqHFpURrsKBoEUxUDAck8lXWxF75ebhaeC8R6fV+6w3y48F1/T6v3WG+XBlsw6/ttY/wKH99eWk8vR2fXOLqgY2qCKNG7bvD3N3r2Ft3YAW/rLHwXX9Pq/dYb5cIt5gyp8F1/T6v3WG+XHgyv6fV+6w3y4FpS8Udgk5TrsquBb6/W0/hYb5UkdmV/T633eG+VAtpFuI9sq/Blf0+t93hvlTHgute/wBfrfd4b5UC3iVPgyt6dW+7w3ypnwZW9Orfd4b5UC1kU/M/jKzwZW9Orfd4b5UwNl1vTq3P5GG5/wD1QLaJUjZVb0+v3MN8qYOya3p9fuYb5UC0ccO0Scpzsisf8/X7mG+VJDZVX06v3MP8qFW0Sp8FVrf46v3MN8qY8E1fT8R3MN8qBaKNT2/kJOU67Iqj/P4ju4f5Uz4Jq+nV+7hvlQLeJUjZVX06v3cP8qYGyavp+I7uG+VKLeJUHZNX07Ed3D/KjwRV9OxHdw/ypEW8Sn8E1Bxx+I16sP7v3Ul4JqW1x2I92HH/AMpRbTAYHgeHHtlSdkVPTsT7sP8AKnm6X0RrNjKlUY96YzLcU2XfVLADNWChU1taxVtAJFe7iRprYAXJsLXNrnrNohEoiICIiAiIgeV29WZKmLKkqfqtDljioapXVmB5iBc36pY7Owwo4uolLSmaNJil7qr5qi5gOYsAL9OW/TN/1HNiKzOgNOpRp09bENZqxZSvRZx751YTBpSFqagXtfiSbCwBJ1sBoOiFdE5toU0ZDvRdAQSNdegEDxtbac5tOmc2PwFOuuWsgdQQcrai44G3VCOb6P4VqVBVa45TkKTcojOzJTv6qkD2SynPgsFTorkpIqLcnKosLnUmdEBPKNtE1MfQutZQDXRValVRLWXlklbNcqTe+gtwub+rmt6CllYqCy3ytbVc1s1ui9hA2REQK/6Q4pqOEr1Kfj06NRl0vylUkG3bOPYFTdu2HNJUK00qBlc1M4cst6jEA57oddby7ZQRYi4PEHgRNGEwVOjcU0C3te3Gw0Av0DmHNA6IiIHlfpVRatVNNArlcNUYq7FUXMQq1EIF84KsOaw5xfX0OzKoejTYZrNTUjN49ioPK65jF7PpViDUpqxAIBI1seI6weccDOkCBmU30vohsHWJvyUZhZmXUA2vYi46jpLmQrUVdSrqGUixBFwR0EQKTG0Ur4taVZQ1P6sXVTwzFwrMOsDKL82Y9M6/ozUZsJQNQksaa3J4nTQntFjOrF4CnVtvKatlva4va+hHYRxHPOgC0DMREBERA8X9Ls74h0yU2RcE7rvKrUwhz/aVEIVrsoFPXS1+Osu6tVzhqG88aoaAq83jFcwI6zoR1yxxWCp1cu8pq+U3XMoNj1XksVhxUUq3A2OnEEEEEHpBAPshXm/pDgnw9DEVkfUjVkUrVFOpVU1WZr8oomfKQBlA55bHZWHyDJTpgZGVGUAHKy65WGuo1v7ZZkTgp7GoLmyUkQsCpKKFYKeIUjxb9UInsau1TD0XqaO1Kmz/APkygn+sTsUW0EQMx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9" y="4878977"/>
            <a:ext cx="1931293" cy="179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187624" y="5113307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De </a:t>
            </a:r>
            <a:r>
              <a:rPr lang="pt-BR" b="1" dirty="0" smtClean="0"/>
              <a:t>0</a:t>
            </a:r>
            <a:r>
              <a:rPr lang="pt-BR" b="1" baseline="30000" dirty="0" smtClean="0"/>
              <a:t>0</a:t>
            </a:r>
            <a:r>
              <a:rPr lang="pt-BR" b="1" dirty="0" smtClean="0"/>
              <a:t>C a 4</a:t>
            </a:r>
            <a:r>
              <a:rPr lang="pt-BR" b="1" baseline="30000" dirty="0" smtClean="0"/>
              <a:t>0</a:t>
            </a:r>
            <a:r>
              <a:rPr lang="pt-BR" b="1" dirty="0" smtClean="0"/>
              <a:t>C</a:t>
            </a:r>
            <a:r>
              <a:rPr lang="pt-BR" dirty="0" smtClean="0"/>
              <a:t> predomina o </a:t>
            </a:r>
            <a:r>
              <a:rPr lang="pt-BR" b="1" dirty="0" smtClean="0"/>
              <a:t>segundo efeito</a:t>
            </a:r>
            <a:r>
              <a:rPr lang="pt-BR" dirty="0" smtClean="0"/>
              <a:t> e o volume da água diminui (</a:t>
            </a:r>
            <a:r>
              <a:rPr lang="pt-BR" b="1" dirty="0" smtClean="0"/>
              <a:t>contração</a:t>
            </a:r>
            <a:r>
              <a:rPr lang="pt-BR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De </a:t>
            </a:r>
            <a:r>
              <a:rPr lang="pt-BR" b="1" dirty="0" smtClean="0"/>
              <a:t>4</a:t>
            </a:r>
            <a:r>
              <a:rPr lang="pt-BR" b="1" baseline="30000" dirty="0" smtClean="0"/>
              <a:t>0</a:t>
            </a:r>
            <a:r>
              <a:rPr lang="pt-BR" b="1" dirty="0" smtClean="0"/>
              <a:t>C em diante</a:t>
            </a:r>
            <a:r>
              <a:rPr lang="pt-BR" dirty="0" smtClean="0"/>
              <a:t>, passa a predominar o </a:t>
            </a:r>
            <a:r>
              <a:rPr lang="pt-BR" b="1" dirty="0" smtClean="0"/>
              <a:t>primeiro efeito </a:t>
            </a:r>
            <a:r>
              <a:rPr lang="pt-BR" dirty="0" smtClean="0"/>
              <a:t>e o volume da água aumenta (</a:t>
            </a:r>
            <a:r>
              <a:rPr lang="pt-BR" b="1" dirty="0" smtClean="0"/>
              <a:t>dilatação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7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Anômala da Água (4)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3384376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Graças ao comportamento anômalo da </a:t>
            </a:r>
            <a:r>
              <a:rPr lang="pt-BR" sz="2400" dirty="0"/>
              <a:t>água, </a:t>
            </a:r>
            <a:r>
              <a:rPr lang="pt-BR" sz="2400" dirty="0" smtClean="0"/>
              <a:t>os </a:t>
            </a:r>
            <a:r>
              <a:rPr lang="pt-BR" sz="2400" dirty="0"/>
              <a:t>lagos e rios se congelam apenas na superfície, enquanto que, no fundo, encontra-se a água de máxima densidade, isto é, água a 4ºC.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/>
              <a:t>Este fato é fundamental para a preservação da fauna e flora destes lugares.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/>
              <a:t>Se a água não apresentasse </a:t>
            </a:r>
            <a:r>
              <a:rPr lang="pt-BR" sz="2400" dirty="0" smtClean="0"/>
              <a:t>esse comportamento, </a:t>
            </a:r>
            <a:r>
              <a:rPr lang="pt-BR" sz="2400" dirty="0"/>
              <a:t>os rios e lagos se congelariam totalmente, causando danos irreparáveis às plantas e animais aquáticos.</a:t>
            </a:r>
          </a:p>
          <a:p>
            <a:pPr algn="just"/>
            <a:endParaRPr lang="pt-BR" sz="2800" dirty="0"/>
          </a:p>
        </p:txBody>
      </p:sp>
      <p:sp>
        <p:nvSpPr>
          <p:cNvPr id="3" name="AutoShape 2" descr="data:image/jpeg;base64,/9j/4AAQSkZJRgABAQAAAQABAAD/2wCEAAkGBhEQEA8QEhEQEBARDxAPDw8PEhAWEBMSFRQXGRQUEhIXGyYeGBkjJRUYHzsgIykpLC0tFR4xNTAqNSYrLSkBCQoKDgwMFA8PGikYHBgpKSwqKSkpKSkpKSkpLCwsKSwpLCkpKSkpKSkpKSwpLCkpLCwpLCksKSksKSkpKSkpKf/AABEIALAA5wMBIgACEQEDEQH/xAAbAAEAAgMBAQAAAAAAAAAAAAAABAUBAgYDB//EAEgQAAIBAwEEBQYIDAQHAAAAAAABAgMEERIFEyExBkFRYXEiMlKBodEWJTNCVJGxwRU0NVN0g5KTlMLD0iNDcrMUY2RzgoSy/8QAFgEBAQEAAAAAAAAAAAAAAAAAAAEC/8QAHBEBAQEAAgMBAAAAAAAAAAAAAAERITESQVEC/9oADAMBAAIRAxEAPwD7iAMgAYya71ceK4c+K4eIG4NI1U84aeHh4aeH2MypptrrXPuA2AAAAAAAAAAAAAAAAAAAAAAAAAAAAAAAAK3pFYutb1IR4Sxqj4riiyAHK9D7mVw613JPio0Yp/8AL8725K+lczlRhnhv7+oripLzVGDlhS7fNSwdzGKXJJeBFt9nwpyqyisb2SnJfN1YxlLqC6pLBKhe14QTlTlaUq0kueuLcU8dsl9hVdHL68W0Lp1aT0VHS3kFKLdFPO6bXXwTT+87Chs+EJ1aiXl1dOuTby9KxFLsXHl3lVsuK/CO0OWd3Zv1YqY+xhF+mZCAAAAAAAAAAAAAAAAAAAAAAAAAAAAAAAAAAAACg2e/jK//AEez/ql+c9s5/Gl8v+ms2/rqgdCgAAAAAAAAAAAAAAAAAAAAA8Lu6hShKpNqMYrLb7jNxcRhGU5NRjFNtvkku0p7WlK7nGtUWKEGpUKUlxk1/mTX2L1mLd4jNucJ2ybmpUhrnBQUpN04cdSh1Ofe+wsDCRk1IsAAVQAAAAAAAA56wWNqXr9K1tPY6vvOhKGz/Kd332ttj9qYF8AAAAAAAAAAAAAAAAAYYGTxuLiMIucmoxim228JLvMXV3GlCU5yUYxWW2U9K1ldyjVqxcKEWnSoy5za5TqfdExbvEZtzpijTleyVSacbaMk6dOXB1WuU5rqj2LrL6McCKNi/mZFkxgyAaUAAAAAAAAAAAorV/Gdz+iW/wD9zL05O+2mrfaU5yjLdu0oxqTS4U1vJ4lLu95E6dYDSnUTSa4prKa5NdptkqsgAAAAAAAAGAMgGsp4JaMsg7R2rCglqy5SeIU48ZzfZFES42zOpJ0raKqSTxOs/kaf/l859yJGztjRpNzk3VrS86rPzvCK+au5Gd1nd6RbTZdStONe5XFPNK3TzCn3y9Kf2F2kMGTUmLJgACqAAAAAAAAAAAAABRQgntKrlZTsaaeeTW8lwaJm1tr7jd+ROe8qU6a0ryY6pxjmUurzvWQ6T+M6nfY0/wDdkAlsupbNytnqp85Ws29P6qXzH3cvAl7N23TrZiswqR8+jUWmpH1da70WOCFtDY9GvhzjmUXmE4tqcX2xkuKJjOX0m5MlI7S7o/J1YXEOqnXWma8KkfvRstuzh8tb1qfbKC3kPris+waurkFRT6VWjeN/Ti/Rm9D+qWCQtuW/5+j+8h7xsPKJ4K2p0itY5zcUVjn/AIkPeeC6U0JfJ7yt/wBqnOS+tLHtGnlFyauRTPaF3U+Tt1SXp3E1ld+7jl+1GPwDOr+MVp1U/wDLp/4dLwaTzL1sztvSa9LjpFDU6dJO4qrnClhpf658onmtk1bjjcyShn8Wot6MdlSfOfhwRa2tnTpRUIQjCK5RisI9y4Z9eVG3jCKjGKjFcFGKSS8EeiRkGmgAAAAAAAAAAAAAAAAAAQNr2Mq0Ixi1FqtRqZkm1iFRSa4duMFdUi3tGcVJxcrCOJLGpPevispo6AoX+VP/AEeX60Cwp2E1GUXXqycsYk1S1Rx6OIpce9CNhJQlHfVm28qp5GuPhiOPYTUZAhU7CSg4OtVbbT3jcNa7k9OMeoz+D/IcN7WeXnXq8tdyaXImACuqbFjKDhKVWactWqUsyXcnjgu4iy6H2rp7p08x1ueXJ68/6ueOPIuwEyKrY2zqEaUFTjGUY5ipyitTw2uLwWaiRdl6N3Hd5cMzxq551PPtyTASYwZACgAAAAAAAAAAAAAAAAAAAAAAADOeqP41h+gS/wB06FnO138bUe+wqeyogOiAQAAAAAAIey9G7W7zp1Txq551PPtyTCFspw3fkatKqVV5XPKm9XqzkmgAAAAAAAAAAAAAAAAAAAAAAAAAAAOeufyrbvtsqy+qpE6E5+7/ACpa8/xS48PPgBfoyYyZAAxkzkAAAIWyZQcJaFJRVWqnq56lOWp+Gck0g7KlBwloTjHfVsp+kpy1vwbJwAAAAAABjI1AZBrrXajV3EVzlFeLQHoDwle01zqQXjKPvPOW1aC51qK8akPeBLBQrplaqvK3nUhGWIyhPVF0pp55TTwnw5MvITTSaeU+Ka5PwYGwAAAAAAAAAAwVO1thSrVaVaFedCpTjOClCMJZjLDeVJdyNdr1JyrW9CNSdJVI1pynT06/IUcRWU187PqJHR+7nVtqM5vM3HypYS1NPGr14yBDWwK/XtC69UbdfyD4N1eu/vH/AA6/pl6AKL4MT+nX37dL+w2XRp/TL1/rY/dEuwBTfBlddzefv37jHwYj9Jvf4iZdEXaDqbuputO90tU9fm6upsCot+i1HylG4u+EnqUbqrwk+Lzh8+OfWez6J0vz15/F3H3SInQ+yqUZXcZ09CdeM9Tm5ucnShqlqcVqzjn25XUdMBSronQ9O6fjdXL/AJzPwSt+vfPxr1n/ADFyAKV9D7TrpyfjUq/3D4HWf5rPjOp7y6AFL8DrL8xF+Lm/vNX0JsPotL6n7y8AFF8B9n/Q6H7CNo9CdnrlZ237qHuLsAU3wVsIL8UtYrvp00vsM1thWNOMpyt7aEIrMpSp00ku1to8OkkHvLWTxulKrrbhrim6b0tr614tdpWbVp1Y7OsYzUk1WslXT56N5HKl95BIp9GLCV3KTVGdRQi4W0dChCHpOmubbecstqO37TVOlCvRcqUXKdOEo5jGK4+SupYPC76Nwcq9aDkqtSFZx8ryFUnT0OaXU8KP1FB0fUdNjbuwmq1s8VatSEoQpOMWpThUxio5Z5LnllHbUK0ZxjOLUoyScZJ5TT5NM9Cg6EJ/8IvQ31fddm63ktGO7BfgAAAAAAAAQ7/ZlOukqkdWl6o8WmnjDw088VwJFCioRUIpRjFKMYrkkupHoAAAAAAAAAAAAAAAAAAAAAAAeN1axqwlTnFShNaZRfJp9TPYAawhhJLklgVKaknFrKaaafJp80zYAaUaShFRilGMUlGK4JJckkbg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3" y="4454004"/>
            <a:ext cx="3586552" cy="1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4" y="4394696"/>
            <a:ext cx="4077951" cy="207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1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Anômala da Água (5)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29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980728"/>
            <a:ext cx="5040560" cy="5688632"/>
          </a:xfrm>
        </p:spPr>
        <p:txBody>
          <a:bodyPr>
            <a:noAutofit/>
          </a:bodyPr>
          <a:lstStyle/>
          <a:p>
            <a:pPr algn="just"/>
            <a:r>
              <a:rPr lang="pt-BR" sz="1800" dirty="0"/>
              <a:t>Consideremos um corte </a:t>
            </a:r>
            <a:r>
              <a:rPr lang="pt-BR" sz="1800" dirty="0" smtClean="0"/>
              <a:t>transversal de </a:t>
            </a:r>
            <a:r>
              <a:rPr lang="pt-BR" sz="1800" dirty="0"/>
              <a:t>uma porção de água. </a:t>
            </a:r>
          </a:p>
          <a:p>
            <a:pPr algn="just"/>
            <a:r>
              <a:rPr lang="pt-BR" sz="1800" dirty="0"/>
              <a:t>Se a temperatura ambiente, acima da superfície </a:t>
            </a:r>
            <a:r>
              <a:rPr lang="pt-BR" sz="1800" dirty="0" smtClean="0"/>
              <a:t>da </a:t>
            </a:r>
            <a:r>
              <a:rPr lang="pt-BR" sz="1800" dirty="0"/>
              <a:t>água, for superior a 4 °C inicialmente (</a:t>
            </a:r>
            <a:r>
              <a:rPr lang="pt-BR" sz="1800" dirty="0" smtClean="0"/>
              <a:t>p. ex. </a:t>
            </a:r>
            <a:r>
              <a:rPr lang="pt-BR" sz="1800" dirty="0"/>
              <a:t>20 °C) e começar a diminuir, o resfriamento de todo o líquido é praticamente uniforme, porque a densidade da água superficial (mais fria) é maior que a da água do fundo (mais quente), tendendo a trocar de posição, o que faz com que a água se misture. </a:t>
            </a:r>
          </a:p>
          <a:p>
            <a:pPr algn="just"/>
            <a:r>
              <a:rPr lang="pt-BR" sz="1800" dirty="0" smtClean="0"/>
              <a:t>Porém, após a </a:t>
            </a:r>
            <a:r>
              <a:rPr lang="pt-BR" sz="1800" dirty="0"/>
              <a:t>temperatura </a:t>
            </a:r>
            <a:r>
              <a:rPr lang="pt-BR" sz="1800" dirty="0" smtClean="0"/>
              <a:t>atingir </a:t>
            </a:r>
            <a:r>
              <a:rPr lang="pt-BR" sz="1800" dirty="0"/>
              <a:t>4 °C, deixa de haver movimentação por diferença de densidade, </a:t>
            </a:r>
            <a:r>
              <a:rPr lang="pt-BR" sz="1800" dirty="0" smtClean="0"/>
              <a:t>pois, </a:t>
            </a:r>
            <a:r>
              <a:rPr lang="pt-BR" sz="1800" dirty="0"/>
              <a:t>nessa </a:t>
            </a:r>
            <a:r>
              <a:rPr lang="pt-BR" sz="1800" dirty="0" smtClean="0"/>
              <a:t>temperatura, </a:t>
            </a:r>
            <a:r>
              <a:rPr lang="pt-BR" sz="1800" dirty="0"/>
              <a:t>a água tem densidade máxima. </a:t>
            </a:r>
          </a:p>
          <a:p>
            <a:pPr algn="just"/>
            <a:r>
              <a:rPr lang="pt-BR" sz="1800" dirty="0"/>
              <a:t>Se a temperatura ambiente continuar  diminuindo, só se esfria a água da superfície, chegando a se formar uma crosta de gelo, que poderá ganhar em espessura à medida que a temperatura cai. No entanto, o fundo permanece no estado líquido.</a:t>
            </a:r>
          </a:p>
        </p:txBody>
      </p:sp>
      <p:sp>
        <p:nvSpPr>
          <p:cNvPr id="3" name="AutoShape 2" descr="data:image/jpeg;base64,/9j/4AAQSkZJRgABAQAAAQABAAD/2wCEAAkGBhEQEA8QEhEQEBARDxAPDw8PEhAWEBMSFRQXGRQUEhIXGyYeGBkjJRUYHzsgIykpLC0tFR4xNTAqNSYrLSkBCQoKDgwMFA8PGikYHBgpKSwqKSkpKSkpKSkpLCwsKSwpLCkpKSkpKSkpKSwpLCkpLCwpLCksKSksKSkpKSkpKf/AABEIALAA5wMBIgACEQEDEQH/xAAbAAEAAgMBAQAAAAAAAAAAAAAABAUBAgYDB//EAEgQAAIBAwEEBQYIDAQHAAAAAAABAgMEERIFEyExBkFRYXEiMlKBodEWJTNCVJGxwRU0NVN0g5KTlMLD0iNDcrMUY2RzgoSy/8QAFgEBAQEAAAAAAAAAAAAAAAAAAAEC/8QAHBEBAQEAAgMBAAAAAAAAAAAAAAERITESQVEC/9oADAMBAAIRAxEAPwD7iAMgAYya71ceK4c+K4eIG4NI1U84aeHh4aeH2MypptrrXPuA2AAAAAAAAAAAAAAAAAAAAAAAAAAAAAAAAK3pFYutb1IR4Sxqj4riiyAHK9D7mVw613JPio0Yp/8AL8725K+lczlRhnhv7+oripLzVGDlhS7fNSwdzGKXJJeBFt9nwpyqyisb2SnJfN1YxlLqC6pLBKhe14QTlTlaUq0kueuLcU8dsl9hVdHL68W0Lp1aT0VHS3kFKLdFPO6bXXwTT+87Chs+EJ1aiXl1dOuTby9KxFLsXHl3lVsuK/CO0OWd3Zv1YqY+xhF+mZCAAAAAAAAAAAAAAAAAAAAAAAAAAAAAAAAAAAACg2e/jK//AEez/ql+c9s5/Gl8v+ms2/rqgdCgAAAAAAAAAAAAAAAAAAAAA8Lu6hShKpNqMYrLb7jNxcRhGU5NRjFNtvkku0p7WlK7nGtUWKEGpUKUlxk1/mTX2L1mLd4jNucJ2ybmpUhrnBQUpN04cdSh1Ofe+wsDCRk1IsAAVQAAAAAAAA56wWNqXr9K1tPY6vvOhKGz/Kd332ttj9qYF8AAAAAAAAAAAAAAAAAYYGTxuLiMIucmoxim228JLvMXV3GlCU5yUYxWW2U9K1ldyjVqxcKEWnSoy5za5TqfdExbvEZtzpijTleyVSacbaMk6dOXB1WuU5rqj2LrL6McCKNi/mZFkxgyAaUAAAAAAAAAAAorV/Gdz+iW/wD9zL05O+2mrfaU5yjLdu0oxqTS4U1vJ4lLu95E6dYDSnUTSa4prKa5NdptkqsgAAAAAAAAGAMgGsp4JaMsg7R2rCglqy5SeIU48ZzfZFES42zOpJ0raKqSTxOs/kaf/l859yJGztjRpNzk3VrS86rPzvCK+au5Gd1nd6RbTZdStONe5XFPNK3TzCn3y9Kf2F2kMGTUmLJgACqAAAAAAAAAAAAABRQgntKrlZTsaaeeTW8lwaJm1tr7jd+ROe8qU6a0ryY6pxjmUurzvWQ6T+M6nfY0/wDdkAlsupbNytnqp85Ws29P6qXzH3cvAl7N23TrZiswqR8+jUWmpH1da70WOCFtDY9GvhzjmUXmE4tqcX2xkuKJjOX0m5MlI7S7o/J1YXEOqnXWma8KkfvRstuzh8tb1qfbKC3kPris+waurkFRT6VWjeN/Ti/Rm9D+qWCQtuW/5+j+8h7xsPKJ4K2p0itY5zcUVjn/AIkPeeC6U0JfJ7yt/wBqnOS+tLHtGnlFyauRTPaF3U+Tt1SXp3E1ld+7jl+1GPwDOr+MVp1U/wDLp/4dLwaTzL1sztvSa9LjpFDU6dJO4qrnClhpf658onmtk1bjjcyShn8Wot6MdlSfOfhwRa2tnTpRUIQjCK5RisI9y4Z9eVG3jCKjGKjFcFGKSS8EeiRkGmgAAAAAAAAAAAAAAAAAAQNr2Mq0Ixi1FqtRqZkm1iFRSa4duMFdUi3tGcVJxcrCOJLGpPevispo6AoX+VP/AEeX60Cwp2E1GUXXqycsYk1S1Rx6OIpce9CNhJQlHfVm28qp5GuPhiOPYTUZAhU7CSg4OtVbbT3jcNa7k9OMeoz+D/IcN7WeXnXq8tdyaXImACuqbFjKDhKVWactWqUsyXcnjgu4iy6H2rp7p08x1ueXJ68/6ueOPIuwEyKrY2zqEaUFTjGUY5ipyitTw2uLwWaiRdl6N3Hd5cMzxq551PPtyTASYwZACgAAAAAAAAAAAAAAAAAAAAAAADOeqP41h+gS/wB06FnO138bUe+wqeyogOiAQAAAAAAIey9G7W7zp1Txq551PPtyTCFspw3fkatKqVV5XPKm9XqzkmgAAAAAAAAAAAAAAAAAAAAAAAAAAAOeufyrbvtsqy+qpE6E5+7/ACpa8/xS48PPgBfoyYyZAAxkzkAAAIWyZQcJaFJRVWqnq56lOWp+Gck0g7KlBwloTjHfVsp+kpy1vwbJwAAAAAABjI1AZBrrXajV3EVzlFeLQHoDwle01zqQXjKPvPOW1aC51qK8akPeBLBQrplaqvK3nUhGWIyhPVF0pp55TTwnw5MvITTSaeU+Ka5PwYGwAAAAAAAAAAwVO1thSrVaVaFedCpTjOClCMJZjLDeVJdyNdr1JyrW9CNSdJVI1pynT06/IUcRWU187PqJHR+7nVtqM5vM3HypYS1NPGr14yBDWwK/XtC69UbdfyD4N1eu/vH/AA6/pl6AKL4MT+nX37dL+w2XRp/TL1/rY/dEuwBTfBlddzefv37jHwYj9Jvf4iZdEXaDqbuputO90tU9fm6upsCot+i1HylG4u+EnqUbqrwk+Lzh8+OfWez6J0vz15/F3H3SInQ+yqUZXcZ09CdeM9Tm5ucnShqlqcVqzjn25XUdMBSronQ9O6fjdXL/AJzPwSt+vfPxr1n/ADFyAKV9D7TrpyfjUq/3D4HWf5rPjOp7y6AFL8DrL8xF+Lm/vNX0JsPotL6n7y8AFF8B9n/Q6H7CNo9CdnrlZ237qHuLsAU3wVsIL8UtYrvp00vsM1thWNOMpyt7aEIrMpSp00ku1to8OkkHvLWTxulKrrbhrim6b0tr614tdpWbVp1Y7OsYzUk1WslXT56N5HKl95BIp9GLCV3KTVGdRQi4W0dChCHpOmubbecstqO37TVOlCvRcqUXKdOEo5jGK4+SupYPC76Nwcq9aDkqtSFZx8ryFUnT0OaXU8KP1FB0fUdNjbuwmq1s8VatSEoQpOMWpThUxio5Z5LnllHbUK0ZxjOLUoyScZJ5TT5NM9Cg6EJ/8IvQ31fddm63ktGO7BfgAAAAAAAAQ7/ZlOukqkdWl6o8WmnjDw088VwJFCioRUIpRjFKMYrkkupHoAAAAAAAAAAAAAAAAAAAAAAAeN1axqwlTnFShNaZRfJp9TPYAawhhJLklgVKaknFrKaaafJp80zYAaUaShFRilGMUlGK4JJckkbg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2" descr="http://3.bp.blogspot.com/-kGIGnIW8T1U/UcNvzSdr5WI/AAAAAAAABsM/OYSUNgtW2Og/s400/dilata%C3%A7%C3%A3o+t%C3%A9rmica+de+liquidos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203848" cy="31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Dilatação e Contração </a:t>
            </a:r>
            <a:r>
              <a:rPr lang="pt-BR" dirty="0" smtClean="0"/>
              <a:t>Térmica (</a:t>
            </a:r>
            <a:r>
              <a:rPr lang="pt-BR" dirty="0"/>
              <a:t>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44476" y="1196752"/>
            <a:ext cx="603178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Este comportamento, às vezes é desejável, podendo ser utilizado a nosso favor, mas às vezes também pode nos causar problemas...</a:t>
            </a:r>
          </a:p>
          <a:p>
            <a:pPr algn="just"/>
            <a:r>
              <a:rPr lang="pt-BR" sz="2400" dirty="0" smtClean="0"/>
              <a:t>Alguns exemplos: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pt-BR" sz="2400" dirty="0" smtClean="0"/>
              <a:t>Consegue-se abrir um pote de vidro com uma tampa metálica apertada, mantendo-o debaixo de uma corrente de água quente.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pt-BR" sz="2400" dirty="0" smtClean="0"/>
              <a:t>Termômetros e termostatos podem ser baseados nas diferenças de expansão entre os componentes de uma lâmina </a:t>
            </a:r>
            <a:r>
              <a:rPr lang="pt-BR" sz="2400" dirty="0" err="1" smtClean="0"/>
              <a:t>bimetálica</a:t>
            </a:r>
            <a:r>
              <a:rPr lang="pt-BR" sz="2400" dirty="0" smtClean="0"/>
              <a:t>. 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pt-BR" sz="2400" dirty="0" smtClean="0"/>
              <a:t>Os familiares termômetros de bulbo se baseiam no fato de que líquidos, como o álcool e o mercúrio, se expandem mais do que os seus recipientes de vidro.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8859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895876" y="4206567"/>
            <a:ext cx="219573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As lâminas </a:t>
            </a:r>
            <a:r>
              <a:rPr lang="pt-BR" sz="1400" dirty="0" err="1" smtClean="0"/>
              <a:t>bimetálicas</a:t>
            </a:r>
            <a:r>
              <a:rPr lang="pt-BR" sz="1400" dirty="0" smtClean="0"/>
              <a:t> são </a:t>
            </a:r>
          </a:p>
          <a:p>
            <a:pPr algn="just"/>
            <a:r>
              <a:rPr lang="pt-BR" sz="1400" dirty="0" smtClean="0"/>
              <a:t>muito usadas </a:t>
            </a:r>
            <a:r>
              <a:rPr lang="pt-BR" sz="1400" dirty="0"/>
              <a:t>para provocar </a:t>
            </a:r>
            <a:endParaRPr lang="pt-BR" sz="1400" dirty="0" smtClean="0"/>
          </a:p>
          <a:p>
            <a:pPr algn="just"/>
            <a:r>
              <a:rPr lang="pt-BR" sz="1400" dirty="0" smtClean="0"/>
              <a:t>aberturas </a:t>
            </a:r>
            <a:r>
              <a:rPr lang="pt-BR" sz="1400" dirty="0"/>
              <a:t>e fechamentos de </a:t>
            </a:r>
            <a:endParaRPr lang="pt-BR" sz="1400" dirty="0" smtClean="0"/>
          </a:p>
          <a:p>
            <a:pPr algn="just"/>
            <a:r>
              <a:rPr lang="pt-BR" sz="1400" dirty="0" smtClean="0"/>
              <a:t>circuitos </a:t>
            </a:r>
            <a:r>
              <a:rPr lang="pt-BR" sz="1400" dirty="0"/>
              <a:t>elétricos.</a:t>
            </a:r>
          </a:p>
          <a:p>
            <a:pPr algn="just"/>
            <a:r>
              <a:rPr lang="pt-BR" sz="1400" dirty="0" smtClean="0"/>
              <a:t>São utilizadas </a:t>
            </a:r>
            <a:r>
              <a:rPr lang="pt-BR" sz="1400" dirty="0"/>
              <a:t>como </a:t>
            </a:r>
            <a:endParaRPr lang="pt-BR" sz="1400" dirty="0" smtClean="0"/>
          </a:p>
          <a:p>
            <a:pPr algn="just"/>
            <a:r>
              <a:rPr lang="pt-BR" sz="1400" dirty="0" smtClean="0"/>
              <a:t>dispositivos interruptores </a:t>
            </a:r>
          </a:p>
          <a:p>
            <a:pPr algn="just"/>
            <a:r>
              <a:rPr lang="pt-BR" sz="1400" dirty="0" smtClean="0"/>
              <a:t>de </a:t>
            </a:r>
            <a:r>
              <a:rPr lang="pt-BR" sz="1400" dirty="0"/>
              <a:t>corrente elétrica em </a:t>
            </a:r>
            <a:endParaRPr lang="pt-BR" sz="1400" dirty="0" smtClean="0"/>
          </a:p>
          <a:p>
            <a:pPr algn="just"/>
            <a:r>
              <a:rPr lang="pt-BR" sz="1400" dirty="0" smtClean="0"/>
              <a:t>vários aparelhos</a:t>
            </a:r>
            <a:r>
              <a:rPr lang="pt-BR" sz="1400" dirty="0"/>
              <a:t>, como, </a:t>
            </a:r>
            <a:endParaRPr lang="pt-BR" sz="1400" dirty="0" smtClean="0"/>
          </a:p>
          <a:p>
            <a:pPr algn="just"/>
            <a:r>
              <a:rPr lang="pt-BR" sz="1400" dirty="0" smtClean="0"/>
              <a:t>por </a:t>
            </a:r>
            <a:r>
              <a:rPr lang="pt-BR" sz="1400" dirty="0"/>
              <a:t>exemplo, relês e </a:t>
            </a:r>
            <a:endParaRPr lang="pt-BR" sz="1400" dirty="0" smtClean="0"/>
          </a:p>
          <a:p>
            <a:pPr algn="just"/>
            <a:r>
              <a:rPr lang="pt-BR" sz="1400" dirty="0" smtClean="0"/>
              <a:t>disjuntores</a:t>
            </a:r>
            <a:r>
              <a:rPr lang="pt-BR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74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Gases (1)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30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Em gases ideais, as partículas só interagem por ocasião das colisões. </a:t>
            </a:r>
          </a:p>
          <a:p>
            <a:pPr algn="just"/>
            <a:r>
              <a:rPr lang="pt-BR" sz="2800" dirty="0" smtClean="0"/>
              <a:t>Desta forma, desprezamos as forças de campo entre elas e a sua distância média é função da temperatura, não dependendo da natureza da substância que compõe o gás. </a:t>
            </a:r>
          </a:p>
          <a:p>
            <a:pPr algn="just"/>
            <a:r>
              <a:rPr lang="pt-BR" sz="2800" dirty="0" smtClean="0"/>
              <a:t>Este fato é comprovado experimentalmente, pois todos os gases de comportamento próximo ao de um gás ideal têm coeficiente de dilatação volumétrica em torno de um mesmo valor:</a:t>
            </a:r>
          </a:p>
          <a:p>
            <a:pPr marL="82296" indent="0" algn="ctr">
              <a:buNone/>
            </a:pPr>
            <a:r>
              <a:rPr lang="pt-BR" sz="2800" dirty="0" smtClean="0">
                <a:sym typeface="Symbol"/>
              </a:rPr>
              <a:t> = 3,66 x 10</a:t>
            </a:r>
            <a:r>
              <a:rPr lang="pt-BR" sz="2800" baseline="30000" dirty="0" smtClean="0">
                <a:sym typeface="Symbol"/>
              </a:rPr>
              <a:t>-3</a:t>
            </a:r>
            <a:r>
              <a:rPr lang="pt-BR" sz="2800" dirty="0" smtClean="0">
                <a:sym typeface="Symbol"/>
              </a:rPr>
              <a:t>/</a:t>
            </a:r>
            <a:r>
              <a:rPr lang="pt-BR" sz="2800" baseline="30000" dirty="0" smtClean="0">
                <a:sym typeface="Symbol"/>
              </a:rPr>
              <a:t>0</a:t>
            </a:r>
            <a:r>
              <a:rPr lang="pt-BR" sz="2800" dirty="0" smtClean="0">
                <a:sym typeface="Symbol"/>
              </a:rPr>
              <a:t>C  1/273 (</a:t>
            </a:r>
            <a:r>
              <a:rPr lang="pt-BR" sz="2800" baseline="30000" dirty="0" smtClean="0">
                <a:sym typeface="Symbol"/>
              </a:rPr>
              <a:t>0</a:t>
            </a:r>
            <a:r>
              <a:rPr lang="pt-BR" sz="2800" dirty="0" smtClean="0">
                <a:sym typeface="Symbol"/>
              </a:rPr>
              <a:t>C)</a:t>
            </a:r>
            <a:r>
              <a:rPr lang="pt-BR" sz="2800" baseline="30000" dirty="0" smtClean="0">
                <a:sym typeface="Symbol"/>
              </a:rPr>
              <a:t>-1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296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Gases (2)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31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Tomando vários gases, supostos ideias, com diferentes volumes iniciais e estudando seus volumes em função da temperatura, obtemos o gráfico abaixo:</a:t>
            </a:r>
          </a:p>
          <a:p>
            <a:pPr marL="82296" indent="0" algn="just">
              <a:buNone/>
            </a:pPr>
            <a:endParaRPr lang="pt-BR" sz="2800" dirty="0"/>
          </a:p>
        </p:txBody>
      </p:sp>
      <p:grpSp>
        <p:nvGrpSpPr>
          <p:cNvPr id="3" name="Grupo 2"/>
          <p:cNvGrpSpPr/>
          <p:nvPr/>
        </p:nvGrpSpPr>
        <p:grpSpPr>
          <a:xfrm>
            <a:off x="2267744" y="2878857"/>
            <a:ext cx="5328592" cy="3646487"/>
            <a:chOff x="2267744" y="2878857"/>
            <a:chExt cx="5328592" cy="36464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086" y="2878857"/>
              <a:ext cx="5175250" cy="364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" name="Retângulo 1023"/>
            <p:cNvSpPr/>
            <p:nvPr/>
          </p:nvSpPr>
          <p:spPr>
            <a:xfrm>
              <a:off x="2267744" y="4702100"/>
              <a:ext cx="1838300" cy="1607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217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Gases (3)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32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Extrapolando os gráficos dos gases ideais A, B e C para a região das temperaturas negativas (em </a:t>
            </a:r>
            <a:r>
              <a:rPr lang="pt-BR" sz="2800" baseline="30000" dirty="0" smtClean="0"/>
              <a:t>0</a:t>
            </a:r>
            <a:r>
              <a:rPr lang="pt-BR" sz="2800" dirty="0" smtClean="0"/>
              <a:t>C), percebe-se que todos eles convergem para um único ponto </a:t>
            </a:r>
            <a:r>
              <a:rPr lang="pt-BR" sz="2800" dirty="0" err="1" smtClean="0"/>
              <a:t>t</a:t>
            </a:r>
            <a:r>
              <a:rPr lang="pt-BR" sz="2800" baseline="-25000" dirty="0" err="1" smtClean="0"/>
              <a:t>c</a:t>
            </a:r>
            <a:r>
              <a:rPr lang="pt-BR" sz="2800" dirty="0" smtClean="0"/>
              <a:t>.</a:t>
            </a:r>
          </a:p>
          <a:p>
            <a:pPr marL="82296" indent="0" algn="just">
              <a:buNone/>
            </a:pPr>
            <a:endParaRPr lang="pt-BR" sz="2800" dirty="0"/>
          </a:p>
        </p:txBody>
      </p:sp>
      <p:grpSp>
        <p:nvGrpSpPr>
          <p:cNvPr id="8" name="Grupo 7"/>
          <p:cNvGrpSpPr/>
          <p:nvPr/>
        </p:nvGrpSpPr>
        <p:grpSpPr>
          <a:xfrm>
            <a:off x="2366249" y="3140968"/>
            <a:ext cx="5124171" cy="3522434"/>
            <a:chOff x="2366249" y="3140968"/>
            <a:chExt cx="5124171" cy="3522434"/>
          </a:xfrm>
        </p:grpSpPr>
        <p:grpSp>
          <p:nvGrpSpPr>
            <p:cNvPr id="6" name="Grupo 5"/>
            <p:cNvGrpSpPr/>
            <p:nvPr/>
          </p:nvGrpSpPr>
          <p:grpSpPr>
            <a:xfrm>
              <a:off x="2366249" y="3140968"/>
              <a:ext cx="5124171" cy="3522434"/>
              <a:chOff x="2328149" y="3140968"/>
              <a:chExt cx="5124171" cy="3522434"/>
            </a:xfrm>
          </p:grpSpPr>
          <p:grpSp>
            <p:nvGrpSpPr>
              <p:cNvPr id="31" name="Grupo 30"/>
              <p:cNvGrpSpPr/>
              <p:nvPr/>
            </p:nvGrpSpPr>
            <p:grpSpPr>
              <a:xfrm>
                <a:off x="2328149" y="3140968"/>
                <a:ext cx="5124171" cy="3522434"/>
                <a:chOff x="1763688" y="3140968"/>
                <a:chExt cx="5124171" cy="3522434"/>
              </a:xfrm>
            </p:grpSpPr>
            <p:sp>
              <p:nvSpPr>
                <p:cNvPr id="7" name="CaixaDeTexto 6"/>
                <p:cNvSpPr txBox="1"/>
                <p:nvPr/>
              </p:nvSpPr>
              <p:spPr>
                <a:xfrm>
                  <a:off x="6235116" y="6294070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smtClean="0"/>
                    <a:t>t(</a:t>
                  </a:r>
                  <a:r>
                    <a:rPr lang="pt-BR" baseline="30000" dirty="0" smtClean="0"/>
                    <a:t>0</a:t>
                  </a:r>
                  <a:r>
                    <a:rPr lang="pt-BR" dirty="0" smtClean="0"/>
                    <a:t>C)</a:t>
                  </a:r>
                  <a:endParaRPr lang="pt-BR" baseline="30000" dirty="0"/>
                </a:p>
              </p:txBody>
            </p:sp>
            <p:cxnSp>
              <p:nvCxnSpPr>
                <p:cNvPr id="11" name="Conector de seta reta 10"/>
                <p:cNvCxnSpPr/>
                <p:nvPr/>
              </p:nvCxnSpPr>
              <p:spPr>
                <a:xfrm flipV="1">
                  <a:off x="3461635" y="3212976"/>
                  <a:ext cx="0" cy="32296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de seta reta 11"/>
                <p:cNvCxnSpPr/>
                <p:nvPr/>
              </p:nvCxnSpPr>
              <p:spPr>
                <a:xfrm>
                  <a:off x="1763688" y="6223621"/>
                  <a:ext cx="483916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to 12"/>
                <p:cNvCxnSpPr/>
                <p:nvPr/>
              </p:nvCxnSpPr>
              <p:spPr>
                <a:xfrm flipV="1">
                  <a:off x="2339752" y="3325635"/>
                  <a:ext cx="3739564" cy="289798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ixaDeTexto 17"/>
                <p:cNvSpPr txBox="1"/>
                <p:nvPr/>
              </p:nvSpPr>
              <p:spPr>
                <a:xfrm>
                  <a:off x="3089917" y="3322454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V</a:t>
                  </a:r>
                </a:p>
              </p:txBody>
            </p:sp>
            <p:sp>
              <p:nvSpPr>
                <p:cNvPr id="22" name="CaixaDeTexto 21"/>
                <p:cNvSpPr txBox="1"/>
                <p:nvPr/>
              </p:nvSpPr>
              <p:spPr>
                <a:xfrm>
                  <a:off x="6030572" y="3140968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smtClean="0"/>
                    <a:t>A</a:t>
                  </a:r>
                  <a:endParaRPr lang="pt-BR" dirty="0"/>
                </a:p>
              </p:txBody>
            </p:sp>
            <p:cxnSp>
              <p:nvCxnSpPr>
                <p:cNvPr id="24" name="Conector reto 23"/>
                <p:cNvCxnSpPr/>
                <p:nvPr/>
              </p:nvCxnSpPr>
              <p:spPr>
                <a:xfrm flipV="1">
                  <a:off x="2339752" y="3699366"/>
                  <a:ext cx="3891964" cy="252425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CaixaDeTexto 24"/>
                <p:cNvSpPr txBox="1"/>
                <p:nvPr/>
              </p:nvSpPr>
              <p:spPr>
                <a:xfrm>
                  <a:off x="6182972" y="3514699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B</a:t>
                  </a:r>
                </a:p>
              </p:txBody>
            </p:sp>
            <p:cxnSp>
              <p:nvCxnSpPr>
                <p:cNvPr id="27" name="Conector reto 26"/>
                <p:cNvCxnSpPr/>
                <p:nvPr/>
              </p:nvCxnSpPr>
              <p:spPr>
                <a:xfrm flipV="1">
                  <a:off x="2339752" y="4203422"/>
                  <a:ext cx="3891964" cy="202019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ixaDeTexto 27"/>
                <p:cNvSpPr txBox="1"/>
                <p:nvPr/>
              </p:nvSpPr>
              <p:spPr>
                <a:xfrm>
                  <a:off x="6182972" y="4018755"/>
                  <a:ext cx="348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C</a:t>
                  </a:r>
                </a:p>
              </p:txBody>
            </p:sp>
          </p:grpSp>
          <p:sp>
            <p:nvSpPr>
              <p:cNvPr id="3" name="CaixaDeTexto 2"/>
              <p:cNvSpPr txBox="1"/>
              <p:nvPr/>
            </p:nvSpPr>
            <p:spPr>
              <a:xfrm>
                <a:off x="2771800" y="6165304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err="1" smtClean="0"/>
                  <a:t>t</a:t>
                </a:r>
                <a:r>
                  <a:rPr lang="pt-BR" baseline="-25000" dirty="0" err="1" smtClean="0"/>
                  <a:t>C</a:t>
                </a:r>
                <a:endParaRPr lang="pt-BR" dirty="0"/>
              </a:p>
            </p:txBody>
          </p:sp>
        </p:grpSp>
        <p:sp>
          <p:nvSpPr>
            <p:cNvPr id="19" name="CaixaDeTexto 18"/>
            <p:cNvSpPr txBox="1"/>
            <p:nvPr/>
          </p:nvSpPr>
          <p:spPr>
            <a:xfrm>
              <a:off x="3769338" y="623731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0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6132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Dilatação dos Gases (4)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33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55624"/>
            <a:ext cx="8034096" cy="2264154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/>
              <a:t>Neste ponto de convergência, o volume do gás seria nulo.</a:t>
            </a:r>
          </a:p>
          <a:p>
            <a:pPr algn="just"/>
            <a:r>
              <a:rPr lang="pt-BR" sz="2600" dirty="0" smtClean="0"/>
              <a:t>A eliminação dos espaços vazios entre as partículas do gás determinaria a cessação total de qualquer agitação térmica.</a:t>
            </a:r>
          </a:p>
          <a:p>
            <a:pPr marL="82296" indent="0" algn="just">
              <a:buNone/>
            </a:pPr>
            <a:endParaRPr lang="pt-BR" sz="2800" dirty="0"/>
          </a:p>
        </p:txBody>
      </p:sp>
      <p:grpSp>
        <p:nvGrpSpPr>
          <p:cNvPr id="8" name="Grupo 7"/>
          <p:cNvGrpSpPr/>
          <p:nvPr/>
        </p:nvGrpSpPr>
        <p:grpSpPr>
          <a:xfrm>
            <a:off x="3912325" y="3068960"/>
            <a:ext cx="5124171" cy="3522434"/>
            <a:chOff x="2366249" y="3140968"/>
            <a:chExt cx="5124171" cy="3522434"/>
          </a:xfrm>
        </p:grpSpPr>
        <p:grpSp>
          <p:nvGrpSpPr>
            <p:cNvPr id="6" name="Grupo 5"/>
            <p:cNvGrpSpPr/>
            <p:nvPr/>
          </p:nvGrpSpPr>
          <p:grpSpPr>
            <a:xfrm>
              <a:off x="2366249" y="3140968"/>
              <a:ext cx="5124171" cy="3522434"/>
              <a:chOff x="2328149" y="3140968"/>
              <a:chExt cx="5124171" cy="3522434"/>
            </a:xfrm>
          </p:grpSpPr>
          <p:grpSp>
            <p:nvGrpSpPr>
              <p:cNvPr id="31" name="Grupo 30"/>
              <p:cNvGrpSpPr/>
              <p:nvPr/>
            </p:nvGrpSpPr>
            <p:grpSpPr>
              <a:xfrm>
                <a:off x="2328149" y="3140968"/>
                <a:ext cx="5124171" cy="3522434"/>
                <a:chOff x="1763688" y="3140968"/>
                <a:chExt cx="5124171" cy="3522434"/>
              </a:xfrm>
            </p:grpSpPr>
            <p:sp>
              <p:nvSpPr>
                <p:cNvPr id="7" name="CaixaDeTexto 6"/>
                <p:cNvSpPr txBox="1"/>
                <p:nvPr/>
              </p:nvSpPr>
              <p:spPr>
                <a:xfrm>
                  <a:off x="6235116" y="6294070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smtClean="0"/>
                    <a:t>t(</a:t>
                  </a:r>
                  <a:r>
                    <a:rPr lang="pt-BR" baseline="30000" dirty="0" smtClean="0"/>
                    <a:t>0</a:t>
                  </a:r>
                  <a:r>
                    <a:rPr lang="pt-BR" dirty="0" smtClean="0"/>
                    <a:t>C)</a:t>
                  </a:r>
                  <a:endParaRPr lang="pt-BR" baseline="30000" dirty="0"/>
                </a:p>
              </p:txBody>
            </p:sp>
            <p:cxnSp>
              <p:nvCxnSpPr>
                <p:cNvPr id="11" name="Conector de seta reta 10"/>
                <p:cNvCxnSpPr/>
                <p:nvPr/>
              </p:nvCxnSpPr>
              <p:spPr>
                <a:xfrm flipV="1">
                  <a:off x="3461635" y="3212976"/>
                  <a:ext cx="0" cy="32296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de seta reta 11"/>
                <p:cNvCxnSpPr/>
                <p:nvPr/>
              </p:nvCxnSpPr>
              <p:spPr>
                <a:xfrm>
                  <a:off x="1763688" y="6223621"/>
                  <a:ext cx="483916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to 12"/>
                <p:cNvCxnSpPr/>
                <p:nvPr/>
              </p:nvCxnSpPr>
              <p:spPr>
                <a:xfrm flipV="1">
                  <a:off x="2339752" y="3325635"/>
                  <a:ext cx="3739564" cy="289798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ixaDeTexto 17"/>
                <p:cNvSpPr txBox="1"/>
                <p:nvPr/>
              </p:nvSpPr>
              <p:spPr>
                <a:xfrm>
                  <a:off x="3089917" y="3322454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V</a:t>
                  </a:r>
                </a:p>
              </p:txBody>
            </p:sp>
            <p:sp>
              <p:nvSpPr>
                <p:cNvPr id="22" name="CaixaDeTexto 21"/>
                <p:cNvSpPr txBox="1"/>
                <p:nvPr/>
              </p:nvSpPr>
              <p:spPr>
                <a:xfrm>
                  <a:off x="6030572" y="3140968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smtClean="0"/>
                    <a:t>A</a:t>
                  </a:r>
                  <a:endParaRPr lang="pt-BR" dirty="0"/>
                </a:p>
              </p:txBody>
            </p:sp>
            <p:cxnSp>
              <p:nvCxnSpPr>
                <p:cNvPr id="24" name="Conector reto 23"/>
                <p:cNvCxnSpPr/>
                <p:nvPr/>
              </p:nvCxnSpPr>
              <p:spPr>
                <a:xfrm flipV="1">
                  <a:off x="2339752" y="3699366"/>
                  <a:ext cx="3891964" cy="252425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CaixaDeTexto 24"/>
                <p:cNvSpPr txBox="1"/>
                <p:nvPr/>
              </p:nvSpPr>
              <p:spPr>
                <a:xfrm>
                  <a:off x="6182972" y="3514699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B</a:t>
                  </a:r>
                </a:p>
              </p:txBody>
            </p:sp>
            <p:cxnSp>
              <p:nvCxnSpPr>
                <p:cNvPr id="27" name="Conector reto 26"/>
                <p:cNvCxnSpPr/>
                <p:nvPr/>
              </p:nvCxnSpPr>
              <p:spPr>
                <a:xfrm flipV="1">
                  <a:off x="2339752" y="4203422"/>
                  <a:ext cx="3891964" cy="202019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ixaDeTexto 27"/>
                <p:cNvSpPr txBox="1"/>
                <p:nvPr/>
              </p:nvSpPr>
              <p:spPr>
                <a:xfrm>
                  <a:off x="6182972" y="4018755"/>
                  <a:ext cx="348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C</a:t>
                  </a:r>
                </a:p>
              </p:txBody>
            </p:sp>
          </p:grpSp>
          <p:sp>
            <p:nvSpPr>
              <p:cNvPr id="3" name="CaixaDeTexto 2"/>
              <p:cNvSpPr txBox="1"/>
              <p:nvPr/>
            </p:nvSpPr>
            <p:spPr>
              <a:xfrm>
                <a:off x="2771800" y="6165304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err="1" smtClean="0"/>
                  <a:t>t</a:t>
                </a:r>
                <a:r>
                  <a:rPr lang="pt-BR" baseline="-25000" dirty="0" err="1" smtClean="0"/>
                  <a:t>C</a:t>
                </a:r>
                <a:endParaRPr lang="pt-BR" dirty="0"/>
              </a:p>
            </p:txBody>
          </p:sp>
        </p:grpSp>
        <p:sp>
          <p:nvSpPr>
            <p:cNvPr id="19" name="CaixaDeTexto 18"/>
            <p:cNvSpPr txBox="1"/>
            <p:nvPr/>
          </p:nvSpPr>
          <p:spPr>
            <a:xfrm>
              <a:off x="3769338" y="623731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0</a:t>
              </a:r>
              <a:endParaRPr lang="pt-BR" dirty="0"/>
            </a:p>
          </p:txBody>
        </p:sp>
      </p:grpSp>
      <p:sp>
        <p:nvSpPr>
          <p:cNvPr id="20" name="Espaço Reservado para Conteúdo 4"/>
          <p:cNvSpPr txBox="1">
            <a:spLocks/>
          </p:cNvSpPr>
          <p:nvPr/>
        </p:nvSpPr>
        <p:spPr>
          <a:xfrm>
            <a:off x="899592" y="3429000"/>
            <a:ext cx="4104456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600" dirty="0" smtClean="0"/>
              <a:t>A temperatura na qual isso ocorre corresponde ao zero absoluto, onde toda a agitação térmica, segundo o modelo clássico, deve desaparecer. </a:t>
            </a:r>
          </a:p>
          <a:p>
            <a:pPr marL="82296" indent="0" algn="just">
              <a:buFont typeface="Wingdings 2"/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611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Dilatação e Contração Térmica </a:t>
            </a:r>
            <a:r>
              <a:rPr lang="pt-BR" dirty="0" smtClean="0"/>
              <a:t>(3)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5832648" cy="5256584"/>
          </a:xfrm>
        </p:spPr>
        <p:txBody>
          <a:bodyPr>
            <a:normAutofit fontScale="85000" lnSpcReduction="10000"/>
          </a:bodyPr>
          <a:lstStyle/>
          <a:p>
            <a:pPr marL="539496" indent="-457200" algn="just">
              <a:buFont typeface="+mj-lt"/>
              <a:buAutoNum type="arabicPeriod" startAt="4"/>
            </a:pPr>
            <a:r>
              <a:rPr lang="pt-BR" sz="2400" dirty="0" err="1" smtClean="0"/>
              <a:t>Descarrilhamento</a:t>
            </a:r>
            <a:r>
              <a:rPr lang="pt-BR" sz="2400" dirty="0" smtClean="0"/>
              <a:t> </a:t>
            </a:r>
            <a:r>
              <a:rPr lang="pt-BR" sz="2400" dirty="0"/>
              <a:t>de trens, rachaduras no concreto, </a:t>
            </a:r>
            <a:r>
              <a:rPr lang="pt-BR" sz="2400" dirty="0" smtClean="0"/>
              <a:t>são alguns </a:t>
            </a:r>
            <a:r>
              <a:rPr lang="pt-BR" sz="2400" dirty="0"/>
              <a:t>dos problemas que a dilatação dos materiais </a:t>
            </a:r>
            <a:r>
              <a:rPr lang="pt-BR" sz="2400" dirty="0" smtClean="0"/>
              <a:t>causa </a:t>
            </a:r>
            <a:r>
              <a:rPr lang="pt-BR" sz="2400" dirty="0" smtClean="0"/>
              <a:t>na </a:t>
            </a:r>
            <a:r>
              <a:rPr lang="pt-BR" sz="2400" dirty="0"/>
              <a:t>construção </a:t>
            </a:r>
            <a:r>
              <a:rPr lang="pt-BR" sz="2400" dirty="0" smtClean="0"/>
              <a:t>civil:</a:t>
            </a:r>
            <a:r>
              <a:rPr lang="pt-BR" sz="2400" dirty="0"/>
              <a:t> </a:t>
            </a:r>
            <a:r>
              <a:rPr lang="pt-BR" sz="2400" dirty="0" smtClean="0"/>
              <a:t>Para prevenir a ocorrência de </a:t>
            </a:r>
            <a:r>
              <a:rPr lang="pt-BR" sz="2400" dirty="0" err="1" smtClean="0"/>
              <a:t>flambagem</a:t>
            </a:r>
            <a:r>
              <a:rPr lang="pt-BR" sz="2400" dirty="0" smtClean="0"/>
              <a:t>, </a:t>
            </a:r>
            <a:r>
              <a:rPr lang="pt-BR" sz="2400" b="1" dirty="0" smtClean="0"/>
              <a:t>juntas de dilatação são colocadas em pontes e trilhos </a:t>
            </a:r>
            <a:r>
              <a:rPr lang="pt-BR" sz="2400" dirty="0" smtClean="0"/>
              <a:t>para acomodar a ocorrência de expansões nos dias mais quentes. </a:t>
            </a:r>
          </a:p>
          <a:p>
            <a:pPr marL="539496" indent="-457200" algn="just">
              <a:buFont typeface="+mj-lt"/>
              <a:buAutoNum type="arabicPeriod" startAt="4"/>
            </a:pPr>
            <a:r>
              <a:rPr lang="pt-BR" sz="2400" b="1" dirty="0" smtClean="0"/>
              <a:t>Materiais odontológicos </a:t>
            </a:r>
            <a:r>
              <a:rPr lang="pt-BR" sz="2400" dirty="0" smtClean="0"/>
              <a:t>usados para obturações devem ter suas propriedades de expansão térmica coincidentes com as do esmalte do dente. Do contrário, o consumo de café quente ou de sorvete poderia ser bastante doloroso.</a:t>
            </a:r>
          </a:p>
          <a:p>
            <a:pPr marL="539496" indent="-457200" algn="just">
              <a:buFont typeface="+mj-lt"/>
              <a:buAutoNum type="arabicPeriod" startAt="4"/>
            </a:pPr>
            <a:r>
              <a:rPr lang="pt-BR" sz="2400" dirty="0" smtClean="0"/>
              <a:t>Na fabricação de aeronaves, rebites e outros elementos de fixação são normalmente resfriados antes de serem inseridos e, depois, permite-se a sua expansão para um ajuste apertado.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7430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5263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m para juntas de dilatação em po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3899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Dilatação e Contração Térmica </a:t>
            </a:r>
            <a:r>
              <a:rPr lang="pt-BR" dirty="0" smtClean="0"/>
              <a:t>(4)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A dilatação térmica é sempre volumétrica, pois as moléculas afastam-se umas das outras em qualquer direção que se considere.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Entretanto, </a:t>
            </a:r>
            <a:r>
              <a:rPr lang="pt-BR" sz="2800" dirty="0" smtClean="0"/>
              <a:t>é usual estudarmos separadamente a dilatação linear (ao longo de uma só direção), a superficial (ao longo de duas dimensões) e a volumétrica (ao longo das três dimensões) de um determinado corpo material.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Mas obviamente, como a área e o volume de um corpo dependem de suas dimensões lineares, uma dilatação linear acarreta, necessariamente, as outras duas.</a:t>
            </a:r>
          </a:p>
        </p:txBody>
      </p:sp>
    </p:spTree>
    <p:extLst>
      <p:ext uri="{BB962C8B-B14F-4D97-AF65-F5344CB8AC3E}">
        <p14:creationId xmlns:p14="http://schemas.microsoft.com/office/powerpoint/2010/main" val="21283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pt-BR" dirty="0" smtClean="0"/>
              <a:t>Dilatação Linear (1)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256584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 smtClean="0"/>
              <a:t>O estudo da dilatação térmica é feito experimentalmente. </a:t>
            </a:r>
          </a:p>
          <a:p>
            <a:pPr algn="just"/>
            <a:r>
              <a:rPr lang="pt-BR" sz="2400" dirty="0" smtClean="0"/>
              <a:t>O comprimento de uma barra, por exemplo, é medido em uma temperatura inicial T</a:t>
            </a:r>
            <a:r>
              <a:rPr lang="pt-BR" sz="2400" baseline="-25000" dirty="0" smtClean="0"/>
              <a:t>i</a:t>
            </a:r>
            <a:r>
              <a:rPr lang="pt-BR" sz="2400" dirty="0" smtClean="0"/>
              <a:t> e, em seguida, em outras temperaturas T.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Se a variação de temperatura (</a:t>
            </a:r>
            <a:r>
              <a:rPr lang="pt-BR" sz="2400" dirty="0" smtClean="0">
                <a:latin typeface="Gigi" pitchFamily="82" charset="0"/>
                <a:sym typeface="Symbol"/>
              </a:rPr>
              <a:t></a:t>
            </a:r>
            <a:r>
              <a:rPr lang="pt-BR" sz="2400" dirty="0" smtClean="0"/>
              <a:t>T = T - T</a:t>
            </a:r>
            <a:r>
              <a:rPr lang="pt-BR" sz="2400" baseline="-25000" dirty="0" smtClean="0"/>
              <a:t>i</a:t>
            </a:r>
            <a:r>
              <a:rPr lang="pt-BR" sz="2400" dirty="0" smtClean="0"/>
              <a:t>)</a:t>
            </a:r>
            <a:r>
              <a:rPr lang="pt-BR" sz="2400" dirty="0" smtClean="0">
                <a:latin typeface="Gigi" pitchFamily="82" charset="0"/>
              </a:rPr>
              <a:t> </a:t>
            </a:r>
            <a:r>
              <a:rPr lang="pt-BR" sz="2400" dirty="0" smtClean="0"/>
              <a:t>não for muito grande, observa-se que a dilatação </a:t>
            </a:r>
            <a:r>
              <a:rPr lang="pt-BR" sz="2400" dirty="0"/>
              <a:t>linear (</a:t>
            </a:r>
            <a:r>
              <a:rPr lang="pt-BR" sz="2400" dirty="0" smtClean="0">
                <a:latin typeface="Gigi" pitchFamily="82" charset="0"/>
                <a:sym typeface="Symbol"/>
              </a:rPr>
              <a:t></a:t>
            </a:r>
            <a:r>
              <a:rPr lang="pt-BR" sz="2400" dirty="0" smtClean="0">
                <a:latin typeface="Gigi" pitchFamily="82" charset="0"/>
              </a:rPr>
              <a:t>l </a:t>
            </a:r>
            <a:r>
              <a:rPr lang="pt-BR" sz="2400" dirty="0">
                <a:latin typeface="Gigi" pitchFamily="82" charset="0"/>
              </a:rPr>
              <a:t>= </a:t>
            </a:r>
            <a:r>
              <a:rPr lang="pt-BR" sz="2400" dirty="0" err="1" smtClean="0">
                <a:latin typeface="Gigi" pitchFamily="82" charset="0"/>
              </a:rPr>
              <a:t>l-l</a:t>
            </a:r>
            <a:r>
              <a:rPr lang="pt-BR" sz="2400" baseline="-25000" dirty="0" err="1" smtClean="0">
                <a:latin typeface="Gigi" pitchFamily="82" charset="0"/>
              </a:rPr>
              <a:t>i</a:t>
            </a:r>
            <a:r>
              <a:rPr lang="pt-BR" sz="2400" dirty="0" smtClean="0"/>
              <a:t>) é diretamente proporcional ao comprimento inicial </a:t>
            </a:r>
            <a:r>
              <a:rPr lang="pt-BR" sz="2400" dirty="0" smtClean="0">
                <a:latin typeface="Gigi" pitchFamily="82" charset="0"/>
              </a:rPr>
              <a:t>l</a:t>
            </a:r>
            <a:r>
              <a:rPr lang="pt-BR" sz="2400" baseline="-25000" dirty="0" smtClean="0">
                <a:latin typeface="Gigi" pitchFamily="82" charset="0"/>
              </a:rPr>
              <a:t>i </a:t>
            </a:r>
            <a:r>
              <a:rPr lang="pt-BR" sz="2400" dirty="0" smtClean="0"/>
              <a:t>e à variação de temperatura introduzida </a:t>
            </a:r>
            <a:r>
              <a:rPr lang="pt-BR" sz="2400" dirty="0" smtClean="0">
                <a:latin typeface="Gigi" pitchFamily="82" charset="0"/>
                <a:sym typeface="Symbol"/>
              </a:rPr>
              <a:t></a:t>
            </a:r>
            <a:r>
              <a:rPr lang="pt-BR" sz="2400" dirty="0" smtClean="0"/>
              <a:t>T:</a:t>
            </a:r>
          </a:p>
          <a:p>
            <a:pPr marL="82296" indent="0" algn="ctr">
              <a:buNone/>
            </a:pPr>
            <a:r>
              <a:rPr lang="pt-BR" sz="2400" dirty="0">
                <a:latin typeface="Gigi" pitchFamily="82" charset="0"/>
                <a:sym typeface="Symbol"/>
              </a:rPr>
              <a:t></a:t>
            </a:r>
            <a:r>
              <a:rPr lang="pt-BR" sz="2400" dirty="0">
                <a:latin typeface="Gigi" pitchFamily="82" charset="0"/>
              </a:rPr>
              <a:t>l</a:t>
            </a:r>
            <a:r>
              <a:rPr lang="pt-BR" sz="2400" dirty="0" smtClean="0">
                <a:sym typeface="Symbol"/>
              </a:rPr>
              <a:t> </a:t>
            </a:r>
            <a:r>
              <a:rPr lang="pt-BR" sz="2400" dirty="0">
                <a:sym typeface="Symbol"/>
              </a:rPr>
              <a:t>= </a:t>
            </a:r>
            <a:r>
              <a:rPr lang="pt-BR" sz="2400" dirty="0" smtClean="0">
                <a:latin typeface="Gigi" pitchFamily="82" charset="0"/>
              </a:rPr>
              <a:t>l</a:t>
            </a:r>
            <a:r>
              <a:rPr lang="pt-BR" sz="2400" baseline="-25000" dirty="0" smtClean="0">
                <a:latin typeface="Gigi" pitchFamily="82" charset="0"/>
              </a:rPr>
              <a:t>i</a:t>
            </a:r>
            <a:r>
              <a:rPr lang="pt-BR" sz="2400" dirty="0" smtClean="0">
                <a:sym typeface="Symbol"/>
              </a:rPr>
              <a:t> </a:t>
            </a:r>
            <a:r>
              <a:rPr lang="pt-BR" sz="2400" dirty="0">
                <a:sym typeface="Symbol"/>
              </a:rPr>
              <a:t> </a:t>
            </a:r>
            <a:r>
              <a:rPr lang="pt-BR" sz="2400" dirty="0" smtClean="0">
                <a:sym typeface="Symbol"/>
              </a:rPr>
              <a:t></a:t>
            </a:r>
            <a:r>
              <a:rPr lang="pt-BR" sz="2400" dirty="0" smtClean="0"/>
              <a:t>T</a:t>
            </a:r>
            <a:endParaRPr lang="pt-BR" sz="2400" dirty="0">
              <a:sym typeface="Symbol"/>
            </a:endParaRPr>
          </a:p>
          <a:p>
            <a:pPr marL="82296" indent="0" algn="just">
              <a:buNone/>
            </a:pPr>
            <a:endParaRPr lang="pt-BR" sz="2400" dirty="0" smtClean="0"/>
          </a:p>
        </p:txBody>
      </p:sp>
      <p:grpSp>
        <p:nvGrpSpPr>
          <p:cNvPr id="19" name="Grupo 18"/>
          <p:cNvGrpSpPr/>
          <p:nvPr/>
        </p:nvGrpSpPr>
        <p:grpSpPr>
          <a:xfrm>
            <a:off x="3047866" y="2348880"/>
            <a:ext cx="3828390" cy="2096364"/>
            <a:chOff x="1389793" y="3532946"/>
            <a:chExt cx="3828390" cy="2096364"/>
          </a:xfrm>
        </p:grpSpPr>
        <p:sp>
          <p:nvSpPr>
            <p:cNvPr id="3" name="Retângulo 2"/>
            <p:cNvSpPr/>
            <p:nvPr/>
          </p:nvSpPr>
          <p:spPr>
            <a:xfrm>
              <a:off x="1691680" y="3861048"/>
              <a:ext cx="2808312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1389793" y="3532946"/>
              <a:ext cx="3828390" cy="2096364"/>
              <a:chOff x="1391682" y="3532946"/>
              <a:chExt cx="3828390" cy="2096364"/>
            </a:xfrm>
          </p:grpSpPr>
          <p:cxnSp>
            <p:nvCxnSpPr>
              <p:cNvPr id="17" name="Conector de seta reta 16"/>
              <p:cNvCxnSpPr/>
              <p:nvPr/>
            </p:nvCxnSpPr>
            <p:spPr>
              <a:xfrm>
                <a:off x="4499992" y="5429255"/>
                <a:ext cx="719688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4499992" y="3861048"/>
                <a:ext cx="0" cy="158417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tângulo 5"/>
              <p:cNvSpPr/>
              <p:nvPr/>
            </p:nvSpPr>
            <p:spPr>
              <a:xfrm>
                <a:off x="1691680" y="4653136"/>
                <a:ext cx="3528000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2916941" y="3532946"/>
                <a:ext cx="3577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>
                    <a:latin typeface="Gigi" pitchFamily="82" charset="0"/>
                  </a:rPr>
                  <a:t>l</a:t>
                </a:r>
                <a:r>
                  <a:rPr lang="pt-BR" sz="2000" baseline="-25000" dirty="0" smtClean="0">
                    <a:latin typeface="Gigi" pitchFamily="82" charset="0"/>
                  </a:rPr>
                  <a:t>i</a:t>
                </a:r>
                <a:endParaRPr lang="pt-BR" dirty="0">
                  <a:latin typeface="Gigi" pitchFamily="82" charset="0"/>
                </a:endParaRP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2930791" y="4322301"/>
                <a:ext cx="2824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>
                    <a:latin typeface="Gigi" pitchFamily="82" charset="0"/>
                  </a:rPr>
                  <a:t>l</a:t>
                </a:r>
                <a:endParaRPr lang="pt-BR" dirty="0">
                  <a:latin typeface="Gigi" pitchFamily="82" charset="0"/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391682" y="3805009"/>
                <a:ext cx="377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/>
                  <a:t>T</a:t>
                </a:r>
                <a:r>
                  <a:rPr lang="pt-BR" sz="2000" baseline="-25000" dirty="0" smtClean="0"/>
                  <a:t>i</a:t>
                </a:r>
                <a:endParaRPr lang="pt-BR" dirty="0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392336" y="4657364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/>
                  <a:t>T</a:t>
                </a:r>
                <a:endParaRPr lang="pt-BR" dirty="0"/>
              </a:p>
            </p:txBody>
          </p:sp>
          <p:cxnSp>
            <p:nvCxnSpPr>
              <p:cNvPr id="13" name="Conector reto 12"/>
              <p:cNvCxnSpPr/>
              <p:nvPr/>
            </p:nvCxnSpPr>
            <p:spPr>
              <a:xfrm>
                <a:off x="5220072" y="4653136"/>
                <a:ext cx="0" cy="86409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ixaDeTexto 14"/>
              <p:cNvSpPr txBox="1"/>
              <p:nvPr/>
            </p:nvSpPr>
            <p:spPr>
              <a:xfrm>
                <a:off x="4646741" y="5229200"/>
                <a:ext cx="4395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>
                    <a:latin typeface="Gigi" pitchFamily="82" charset="0"/>
                    <a:sym typeface="Symbol"/>
                  </a:rPr>
                  <a:t></a:t>
                </a:r>
                <a:r>
                  <a:rPr lang="pt-BR" sz="2000" dirty="0" smtClean="0">
                    <a:latin typeface="Gigi" pitchFamily="82" charset="0"/>
                  </a:rPr>
                  <a:t>l</a:t>
                </a:r>
                <a:endParaRPr lang="pt-BR" dirty="0">
                  <a:latin typeface="Gigi" pitchFamily="8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5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pt-BR" dirty="0" smtClean="0"/>
              <a:t>Dilatação Linear (2)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196752"/>
                <a:ext cx="8034096" cy="525658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2400" dirty="0" smtClean="0"/>
                  <a:t>Na expressão:</a:t>
                </a:r>
              </a:p>
              <a:p>
                <a:pPr marL="82296" indent="0" algn="ctr">
                  <a:buNone/>
                </a:pPr>
                <a:r>
                  <a:rPr lang="pt-BR" sz="2400" dirty="0">
                    <a:latin typeface="Gigi" pitchFamily="82" charset="0"/>
                    <a:sym typeface="Symbol"/>
                  </a:rPr>
                  <a:t></a:t>
                </a:r>
                <a:r>
                  <a:rPr lang="pt-BR" sz="2400" dirty="0">
                    <a:latin typeface="Gigi" pitchFamily="82" charset="0"/>
                  </a:rPr>
                  <a:t>l</a:t>
                </a:r>
                <a:r>
                  <a:rPr lang="pt-BR" sz="2400" dirty="0" smtClean="0">
                    <a:sym typeface="Symbol"/>
                  </a:rPr>
                  <a:t> </a:t>
                </a:r>
                <a:r>
                  <a:rPr lang="pt-BR" sz="2400" dirty="0">
                    <a:sym typeface="Symbol"/>
                  </a:rPr>
                  <a:t>= </a:t>
                </a:r>
                <a:r>
                  <a:rPr lang="pt-BR" sz="2400" dirty="0" smtClean="0">
                    <a:latin typeface="Gigi" pitchFamily="82" charset="0"/>
                  </a:rPr>
                  <a:t>l</a:t>
                </a:r>
                <a:r>
                  <a:rPr lang="pt-BR" sz="2400" baseline="-25000" dirty="0" smtClean="0">
                    <a:latin typeface="Gigi" pitchFamily="82" charset="0"/>
                  </a:rPr>
                  <a:t>i</a:t>
                </a:r>
                <a:r>
                  <a:rPr lang="pt-BR" sz="2400" dirty="0" smtClean="0">
                    <a:sym typeface="Symbol"/>
                  </a:rPr>
                  <a:t> </a:t>
                </a:r>
                <a:r>
                  <a:rPr lang="pt-BR" sz="2400" dirty="0">
                    <a:sym typeface="Symbol"/>
                  </a:rPr>
                  <a:t> </a:t>
                </a:r>
                <a:r>
                  <a:rPr lang="pt-BR" sz="2400" dirty="0" smtClean="0">
                    <a:sym typeface="Symbol"/>
                  </a:rPr>
                  <a:t></a:t>
                </a:r>
                <a:r>
                  <a:rPr lang="pt-BR" sz="2400" dirty="0" smtClean="0"/>
                  <a:t>T</a:t>
                </a:r>
                <a:endParaRPr lang="pt-BR" sz="2400" dirty="0">
                  <a:sym typeface="Symbol"/>
                </a:endParaRPr>
              </a:p>
              <a:p>
                <a:pPr marL="82296" indent="0" algn="just">
                  <a:buNone/>
                </a:pPr>
                <a:r>
                  <a:rPr lang="pt-BR" sz="2400" dirty="0">
                    <a:sym typeface="Symbol"/>
                  </a:rPr>
                  <a:t> </a:t>
                </a:r>
                <a:r>
                  <a:rPr lang="pt-BR" sz="2400" dirty="0" smtClean="0">
                    <a:sym typeface="Symbol"/>
                  </a:rPr>
                  <a:t>é um coeficiente de proporcionalidade característico do material, denominado </a:t>
                </a:r>
                <a:r>
                  <a:rPr lang="pt-BR" sz="2400" b="1" dirty="0" smtClean="0">
                    <a:sym typeface="Symbol"/>
                  </a:rPr>
                  <a:t>coeficiente de dilatação linear</a:t>
                </a:r>
                <a:r>
                  <a:rPr lang="pt-BR" sz="2400" dirty="0" smtClean="0">
                    <a:sym typeface="Symbol"/>
                  </a:rPr>
                  <a:t>.</a:t>
                </a:r>
              </a:p>
              <a:p>
                <a:pPr algn="just">
                  <a:buFont typeface="Arial" pitchFamily="34" charset="0"/>
                  <a:buChar char="•"/>
                </a:pPr>
                <a:endParaRPr lang="pt-BR" sz="2400" dirty="0" smtClean="0">
                  <a:sym typeface="Symbol"/>
                </a:endParaRPr>
              </a:p>
              <a:p>
                <a:pPr algn="just"/>
                <a:r>
                  <a:rPr lang="pt-BR" sz="2400" dirty="0" smtClean="0"/>
                  <a:t>Temos:</a:t>
                </a: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400" dirty="0">
                              <a:latin typeface="Gigi" pitchFamily="82" charset="0"/>
                              <a:sym typeface="Symbol"/>
                            </a:rPr>
                            <m:t></m:t>
                          </m:r>
                          <m:r>
                            <m:rPr>
                              <m:nor/>
                            </m:rPr>
                            <a:rPr lang="pt-BR" sz="2400" dirty="0">
                              <a:latin typeface="Gigi" pitchFamily="82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400" dirty="0">
                              <a:latin typeface="Gigi" pitchFamily="82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pt-BR" sz="2400" b="0" i="0" baseline="-25000" dirty="0" smtClean="0">
                              <a:latin typeface="Gigi" pitchFamily="82" charset="0"/>
                            </a:rPr>
                            <m:t>i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400" dirty="0">
                              <a:sym typeface="Symbol"/>
                            </a:rPr>
                            <m:t></m:t>
                          </m:r>
                          <m:r>
                            <m:rPr>
                              <m:nor/>
                            </m:rPr>
                            <a:rPr lang="pt-BR" sz="2400" dirty="0"/>
                            <m:t>T</m:t>
                          </m:r>
                        </m:den>
                      </m:f>
                    </m:oMath>
                  </m:oMathPara>
                </a14:m>
                <a:endParaRPr lang="pt-BR" sz="2400" dirty="0" smtClean="0"/>
              </a:p>
              <a:p>
                <a:pPr marL="82296" indent="0" algn="just">
                  <a:buNone/>
                </a:pPr>
                <a:endParaRPr lang="pt-BR" sz="2400" dirty="0" smtClean="0"/>
              </a:p>
              <a:p>
                <a:pPr marL="82296" indent="0" algn="just">
                  <a:buNone/>
                </a:pPr>
                <a:r>
                  <a:rPr lang="pt-BR" sz="2400" dirty="0" smtClean="0"/>
                  <a:t>de onde se vê que a unidade do coeficiente de dilatação é o inverso de uma temperatura, sendo expresso em (</a:t>
                </a:r>
                <a:r>
                  <a:rPr lang="pt-BR" sz="2400" baseline="30000" dirty="0" smtClean="0"/>
                  <a:t>0</a:t>
                </a:r>
                <a:r>
                  <a:rPr lang="pt-BR" sz="2400" dirty="0" smtClean="0"/>
                  <a:t>C)</a:t>
                </a:r>
                <a:r>
                  <a:rPr lang="pt-BR" sz="2400" baseline="30000" dirty="0" smtClean="0"/>
                  <a:t>-1</a:t>
                </a:r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196752"/>
                <a:ext cx="8034096" cy="5256584"/>
              </a:xfrm>
              <a:blipFill rotWithShape="1">
                <a:blip r:embed="rId2"/>
                <a:stretch>
                  <a:fillRect l="-152" t="-927" r="-11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1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pt-BR" dirty="0" smtClean="0"/>
              <a:t>Dilatação Linear (3)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25658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 coeficiente de expansão linear depende do material. A seguir uma tabela de valores para alguns materiais:</a:t>
            </a:r>
            <a:endParaRPr lang="pt-BR" sz="2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10340"/>
              </p:ext>
            </p:extLst>
          </p:nvPr>
        </p:nvGraphicFramePr>
        <p:xfrm>
          <a:off x="1763688" y="2395696"/>
          <a:ext cx="65527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440160"/>
                <a:gridCol w="180020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Substância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ym typeface="Symbol"/>
                        </a:rPr>
                        <a:t> (10</a:t>
                      </a:r>
                      <a:r>
                        <a:rPr lang="pt-BR" baseline="30000" dirty="0" smtClean="0">
                          <a:sym typeface="Symbol"/>
                        </a:rPr>
                        <a:t>-6</a:t>
                      </a:r>
                      <a:r>
                        <a:rPr lang="pt-BR" baseline="0" dirty="0" smtClean="0">
                          <a:sym typeface="Symbol"/>
                        </a:rPr>
                        <a:t>/</a:t>
                      </a:r>
                      <a:r>
                        <a:rPr lang="pt-BR" baseline="30000" dirty="0" smtClean="0">
                          <a:sym typeface="Symbol"/>
                        </a:rPr>
                        <a:t>0</a:t>
                      </a:r>
                      <a:r>
                        <a:rPr lang="pt-BR" baseline="0" dirty="0" smtClean="0">
                          <a:sym typeface="Symbol"/>
                        </a:rPr>
                        <a:t>C)</a:t>
                      </a:r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Substância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ym typeface="Symbol"/>
                        </a:rPr>
                        <a:t> (10</a:t>
                      </a:r>
                      <a:r>
                        <a:rPr lang="pt-BR" baseline="30000" dirty="0" smtClean="0">
                          <a:sym typeface="Symbol"/>
                        </a:rPr>
                        <a:t>-6</a:t>
                      </a:r>
                      <a:r>
                        <a:rPr lang="pt-BR" baseline="0" dirty="0" smtClean="0">
                          <a:sym typeface="Symbol"/>
                        </a:rPr>
                        <a:t>/</a:t>
                      </a:r>
                      <a:r>
                        <a:rPr lang="pt-BR" baseline="30000" dirty="0" smtClean="0">
                          <a:sym typeface="Symbol"/>
                        </a:rPr>
                        <a:t>0</a:t>
                      </a:r>
                      <a:r>
                        <a:rPr lang="pt-BR" baseline="0" dirty="0" smtClean="0">
                          <a:sym typeface="Symbol"/>
                        </a:rPr>
                        <a:t>C)</a:t>
                      </a:r>
                      <a:endParaRPr lang="pt-BR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Gelo (a 0</a:t>
                      </a:r>
                      <a:r>
                        <a:rPr lang="pt-BR" baseline="30000" dirty="0" smtClean="0"/>
                        <a:t>0</a:t>
                      </a:r>
                      <a:r>
                        <a:rPr lang="pt-BR" baseline="0" dirty="0" smtClean="0"/>
                        <a:t>C)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Concreto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Chumbo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Zinco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Vidro (comum)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Alumínio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Granito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Latão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Vidro (</a:t>
                      </a:r>
                      <a:r>
                        <a:rPr lang="pt-BR" dirty="0" err="1" smtClean="0"/>
                        <a:t>Pyrex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Porcelana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Cobre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Diamante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Ouro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Quartzo fundido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ector de seta reta 6"/>
          <p:cNvCxnSpPr/>
          <p:nvPr/>
        </p:nvCxnSpPr>
        <p:spPr>
          <a:xfrm flipV="1">
            <a:off x="1475656" y="2924944"/>
            <a:ext cx="0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8557840" y="2886844"/>
            <a:ext cx="0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0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pt-BR" dirty="0" smtClean="0"/>
              <a:t>Dilatação Linear (4)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5C3A-330E-475B-8BFD-FA3AD9BEB4AA}" type="slidenum">
              <a:rPr lang="pt-BR" smtClean="0"/>
              <a:t>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256584"/>
          </a:xfrm>
        </p:spPr>
        <p:txBody>
          <a:bodyPr>
            <a:normAutofit/>
          </a:bodyPr>
          <a:lstStyle/>
          <a:p>
            <a:pPr algn="just"/>
            <a:endParaRPr lang="pt-B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32" y="1268760"/>
            <a:ext cx="5897844" cy="490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23336</TotalTime>
  <Words>2718</Words>
  <Application>Microsoft Office PowerPoint</Application>
  <PresentationFormat>Apresentação na tela (4:3)</PresentationFormat>
  <Paragraphs>274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Solstício</vt:lpstr>
      <vt:lpstr>TERMOMETRIA, CALORIMETRIA E TERMODINÂMICA – Aula 2</vt:lpstr>
      <vt:lpstr>Dilatação e Contração Térmica (1)</vt:lpstr>
      <vt:lpstr>Dilatação e Contração Térmica (2)</vt:lpstr>
      <vt:lpstr>Dilatação e Contração Térmica (3)</vt:lpstr>
      <vt:lpstr>Dilatação e Contração Térmica (4)</vt:lpstr>
      <vt:lpstr>Dilatação Linear (1)</vt:lpstr>
      <vt:lpstr>Dilatação Linear (2)</vt:lpstr>
      <vt:lpstr>Dilatação Linear (3)</vt:lpstr>
      <vt:lpstr>Dilatação Linear (4)</vt:lpstr>
      <vt:lpstr>Dilatação Relativa (1)</vt:lpstr>
      <vt:lpstr>Dilatação Superficial e Dilatação Cúbica (1)</vt:lpstr>
      <vt:lpstr>Dilatação Superficial e Dilatação Cúbica (2)</vt:lpstr>
      <vt:lpstr>Dilatação Superficial e Dilatação Cúbica (3)</vt:lpstr>
      <vt:lpstr>Aplicações – Lâminas bimetálicas (1)</vt:lpstr>
      <vt:lpstr>Aplicações – Lâminas bimetálicas (2)</vt:lpstr>
      <vt:lpstr>Aplicações – Lâminas bimetálicas (3)</vt:lpstr>
      <vt:lpstr>Aplicações – Lâminas bimetálicas (4)</vt:lpstr>
      <vt:lpstr>Aplicações – Lâminas bimetálicas (5)</vt:lpstr>
      <vt:lpstr>Dilatação dos Líquidos (1)</vt:lpstr>
      <vt:lpstr>Dilatação dos Líquidos (2)</vt:lpstr>
      <vt:lpstr>Dilatação dos Líquidos (3)</vt:lpstr>
      <vt:lpstr>Dilatação dos Líquidos (4)</vt:lpstr>
      <vt:lpstr>Dilatação dos Líquidos (5)</vt:lpstr>
      <vt:lpstr>Dilatação dos Líquidos (6)</vt:lpstr>
      <vt:lpstr>Dilatação Anômala da Água (1)</vt:lpstr>
      <vt:lpstr>Dilatação Anômala da Água (2)</vt:lpstr>
      <vt:lpstr>Dilatação Anômala da Água (3)</vt:lpstr>
      <vt:lpstr>Dilatação Anômala da Água (4)</vt:lpstr>
      <vt:lpstr>Dilatação Anômala da Água (5)</vt:lpstr>
      <vt:lpstr>Dilatação dos Gases (1)</vt:lpstr>
      <vt:lpstr>Dilatação dos Gases (2)</vt:lpstr>
      <vt:lpstr>Dilatação dos Gases (3)</vt:lpstr>
      <vt:lpstr>Dilatação dos Gases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Eletromagnetismo – Aula 1</dc:title>
  <dc:creator>Kalunga D.Aguirre</dc:creator>
  <cp:lastModifiedBy>Kalunga D.Aguirre</cp:lastModifiedBy>
  <cp:revision>238</cp:revision>
  <dcterms:created xsi:type="dcterms:W3CDTF">2012-02-11T15:27:35Z</dcterms:created>
  <dcterms:modified xsi:type="dcterms:W3CDTF">2016-02-12T17:18:16Z</dcterms:modified>
</cp:coreProperties>
</file>